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sldIdLst>
    <p:sldId id="334" r:id="rId2"/>
    <p:sldId id="306" r:id="rId3"/>
    <p:sldId id="305" r:id="rId4"/>
    <p:sldId id="335" r:id="rId5"/>
    <p:sldId id="307" r:id="rId6"/>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6635" autoAdjust="0"/>
    <p:restoredTop sz="84841" autoAdjust="0"/>
  </p:normalViewPr>
  <p:slideViewPr>
    <p:cSldViewPr>
      <p:cViewPr varScale="1">
        <p:scale>
          <a:sx n="108" d="100"/>
          <a:sy n="108" d="100"/>
        </p:scale>
        <p:origin x="22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4430" tIns="47215" rIns="94430" bIns="47215" numCol="1" anchor="t" anchorCtr="0" compatLnSpc="1">
            <a:prstTxWarp prst="textNoShape">
              <a:avLst/>
            </a:prstTxWarp>
          </a:bodyPr>
          <a:lstStyle>
            <a:lvl1pPr>
              <a:defRPr sz="1200">
                <a:latin typeface="Calibri" pitchFamily="34" charset="0"/>
              </a:defRPr>
            </a:lvl1pPr>
          </a:lstStyle>
          <a:p>
            <a:pPr>
              <a:defRPr/>
            </a:pPr>
            <a:endParaRPr lang="de-AT"/>
          </a:p>
        </p:txBody>
      </p:sp>
      <p:sp>
        <p:nvSpPr>
          <p:cNvPr id="16387"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4430" tIns="47215" rIns="94430" bIns="47215" numCol="1" anchor="t" anchorCtr="0" compatLnSpc="1">
            <a:prstTxWarp prst="textNoShape">
              <a:avLst/>
            </a:prstTxWarp>
          </a:bodyPr>
          <a:lstStyle>
            <a:lvl1pPr algn="r">
              <a:defRPr sz="1200">
                <a:latin typeface="Calibri" pitchFamily="34" charset="0"/>
              </a:defRPr>
            </a:lvl1pPr>
          </a:lstStyle>
          <a:p>
            <a:pPr>
              <a:defRPr/>
            </a:pPr>
            <a:fld id="{D863E6F0-B9E8-4BCA-9DFB-E36BDCB08E1A}" type="datetimeFigureOut">
              <a:rPr lang="de-AT"/>
              <a:pPr>
                <a:defRPr/>
              </a:pPr>
              <a:t>21.05.2023</a:t>
            </a:fld>
            <a:endParaRPr lang="de-AT"/>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709930" y="4861442"/>
            <a:ext cx="5679440" cy="4605576"/>
          </a:xfrm>
          <a:prstGeom prst="rect">
            <a:avLst/>
          </a:prstGeom>
          <a:noFill/>
          <a:ln w="9525">
            <a:noFill/>
            <a:miter lim="800000"/>
            <a:headEnd/>
            <a:tailEnd/>
          </a:ln>
          <a:effectLst/>
        </p:spPr>
        <p:txBody>
          <a:bodyPr vert="horz" wrap="square" lIns="94430" tIns="47215" rIns="94430" bIns="47215" numCol="1" anchor="t" anchorCtr="0" compatLnSpc="1">
            <a:prstTxWarp prst="textNoShape">
              <a:avLst/>
            </a:prstTxWarp>
          </a:bodyPr>
          <a:lstStyle/>
          <a:p>
            <a:pPr lvl="0"/>
            <a:r>
              <a:rPr lang="de-AT" noProof="0"/>
              <a:t>Textmasterformate durch Klicken bearbeiten</a:t>
            </a:r>
          </a:p>
          <a:p>
            <a:pPr lvl="1"/>
            <a:r>
              <a:rPr lang="de-AT" noProof="0"/>
              <a:t>Zweite Ebene</a:t>
            </a:r>
          </a:p>
          <a:p>
            <a:pPr lvl="2"/>
            <a:r>
              <a:rPr lang="de-AT" noProof="0"/>
              <a:t>Dritte Ebene</a:t>
            </a:r>
          </a:p>
          <a:p>
            <a:pPr lvl="3"/>
            <a:r>
              <a:rPr lang="de-AT" noProof="0"/>
              <a:t>Vierte Ebene</a:t>
            </a:r>
          </a:p>
          <a:p>
            <a:pPr lvl="4"/>
            <a:r>
              <a:rPr lang="de-AT" noProof="0"/>
              <a:t>Fünfte Ebene</a:t>
            </a:r>
          </a:p>
        </p:txBody>
      </p:sp>
      <p:sp>
        <p:nvSpPr>
          <p:cNvPr id="16390" name="Rectangle 6"/>
          <p:cNvSpPr>
            <a:spLocks noGrp="1" noChangeArrowheads="1"/>
          </p:cNvSpPr>
          <p:nvPr>
            <p:ph type="ftr" sz="quarter" idx="4"/>
          </p:nvPr>
        </p:nvSpPr>
        <p:spPr bwMode="auto">
          <a:xfrm>
            <a:off x="0" y="9721106"/>
            <a:ext cx="3076363" cy="511731"/>
          </a:xfrm>
          <a:prstGeom prst="rect">
            <a:avLst/>
          </a:prstGeom>
          <a:noFill/>
          <a:ln w="9525">
            <a:noFill/>
            <a:miter lim="800000"/>
            <a:headEnd/>
            <a:tailEnd/>
          </a:ln>
          <a:effectLst/>
        </p:spPr>
        <p:txBody>
          <a:bodyPr vert="horz" wrap="square" lIns="94430" tIns="47215" rIns="94430" bIns="47215" numCol="1" anchor="b" anchorCtr="0" compatLnSpc="1">
            <a:prstTxWarp prst="textNoShape">
              <a:avLst/>
            </a:prstTxWarp>
          </a:bodyPr>
          <a:lstStyle>
            <a:lvl1pPr>
              <a:defRPr sz="1200">
                <a:latin typeface="Calibri" pitchFamily="34" charset="0"/>
              </a:defRPr>
            </a:lvl1pPr>
          </a:lstStyle>
          <a:p>
            <a:pPr>
              <a:defRPr/>
            </a:pPr>
            <a:endParaRPr lang="de-AT"/>
          </a:p>
        </p:txBody>
      </p:sp>
      <p:sp>
        <p:nvSpPr>
          <p:cNvPr id="16391"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4430" tIns="47215" rIns="94430" bIns="47215" numCol="1" anchor="b" anchorCtr="0" compatLnSpc="1">
            <a:prstTxWarp prst="textNoShape">
              <a:avLst/>
            </a:prstTxWarp>
          </a:bodyPr>
          <a:lstStyle>
            <a:lvl1pPr algn="r">
              <a:defRPr sz="1200">
                <a:latin typeface="Calibri" pitchFamily="34" charset="0"/>
              </a:defRPr>
            </a:lvl1pPr>
          </a:lstStyle>
          <a:p>
            <a:pPr>
              <a:defRPr/>
            </a:pPr>
            <a:fld id="{C2A489BF-06D8-42CC-B36C-67BC3D186A50}" type="slidenum">
              <a:rPr lang="de-AT"/>
              <a:pPr>
                <a:defRPr/>
              </a:pPr>
              <a:t>‹Nr.›</a:t>
            </a:fld>
            <a:endParaRPr lang="de-A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Planerschließung: Info aus FB, V-i-S, Selbst- und Fremdbeobachtung, Exploration, </a:t>
            </a:r>
            <a:r>
              <a:rPr lang="de-AT" dirty="0" err="1"/>
              <a:t>therap</a:t>
            </a:r>
            <a:r>
              <a:rPr lang="de-AT" dirty="0"/>
              <a:t> Beziehung</a:t>
            </a:r>
          </a:p>
          <a:p>
            <a:r>
              <a:rPr lang="de-AT" dirty="0"/>
              <a:t>PLÄNE im Imperativ formuliert; leiste etwas; sonstige Emotionen unterstützen Begründung wenn du etwas leistet, wirst du geliebt</a:t>
            </a:r>
          </a:p>
          <a:p>
            <a:r>
              <a:rPr lang="de-AT" dirty="0"/>
              <a:t>Welches problematische Verhalten zeigen sie? Wozu dient dieses Verhalten? Welches Bedürfnis steckt dahinter? Und welchen Zweck hat es? Gibt es dieses Bedürfnis auch in anderen Situationen? Mit welchem Zweck?</a:t>
            </a:r>
          </a:p>
          <a:p>
            <a:endParaRPr lang="de-AT" dirty="0"/>
          </a:p>
          <a:p>
            <a:r>
              <a:rPr lang="de-AT" dirty="0"/>
              <a:t>Erfragen von Plänen: Wozu ist das gut?, Was will der Pat. damit erreichen? Welche Verhaltensweisen wären hier adäquat aus der Sicht des Pat?</a:t>
            </a:r>
          </a:p>
          <a:p>
            <a:r>
              <a:rPr lang="de-AT" dirty="0"/>
              <a:t>Top Down: Wie befriedigt der Pat sein Bedürfnis?</a:t>
            </a:r>
          </a:p>
          <a:p>
            <a:endParaRPr lang="de-AT" dirty="0"/>
          </a:p>
          <a:p>
            <a:r>
              <a:rPr lang="de-AT" dirty="0"/>
              <a:t>Verhaltensaspekte: Arbeitet viel; Pläne: leiste etwas; wenn du etwas leistet, wirst du geliebt (</a:t>
            </a:r>
            <a:r>
              <a:rPr lang="de-AT" dirty="0" err="1"/>
              <a:t>Kogn</a:t>
            </a:r>
            <a:r>
              <a:rPr lang="de-AT" dirty="0"/>
              <a:t>, Emotionen, Grundannahmen)</a:t>
            </a:r>
          </a:p>
          <a:p>
            <a:endParaRPr lang="de-AT" dirty="0"/>
          </a:p>
          <a:p>
            <a:r>
              <a:rPr lang="de-AT" dirty="0"/>
              <a:t>Grundbedürfnisse (Gatterer, AVM, 2022): BINDUNG=das Bedürfnis des Menschen nach Mitmenschen, nach Nähe zu einer Bezugsperson; KONTOLLE/SELBSTBESTIMMUNG=ob es im Leben Kontrollmöglichkeiten gibt, Vorhersehbarkeit, ob es sich lohnt sich einzusetzen; Kontrollbedürfnis wird befriedigt wenn man viele Handlungsalternativen hat /einen großen Spielraum und Alternativen auch selbst wählen kann; SELBSTWERT=das Bedürfnis sich selber als gut, kompetent, wertvoll, von anderen geliebt fühlen; zur Bildung eines guten SW Gefühls braucht es eine wertschätzende Umgebung, die einem etwas zutraut, unterstützt; LUST/UNLUST=das Bestreben, erfreuliche, lustvolle Erfahrungen herbeizuführen und schmerzhafte, unangenehme Erfahrungen zu vermeiden; </a:t>
            </a:r>
          </a:p>
          <a:p>
            <a:endParaRPr lang="de-AT" dirty="0"/>
          </a:p>
        </p:txBody>
      </p:sp>
      <p:sp>
        <p:nvSpPr>
          <p:cNvPr id="4" name="Foliennummernplatzhalter 3"/>
          <p:cNvSpPr>
            <a:spLocks noGrp="1"/>
          </p:cNvSpPr>
          <p:nvPr>
            <p:ph type="sldNum" sz="quarter" idx="5"/>
          </p:nvPr>
        </p:nvSpPr>
        <p:spPr/>
        <p:txBody>
          <a:bodyPr/>
          <a:lstStyle/>
          <a:p>
            <a:pPr>
              <a:defRPr/>
            </a:pPr>
            <a:fld id="{C2A489BF-06D8-42CC-B36C-67BC3D186A50}" type="slidenum">
              <a:rPr lang="de-AT" smtClean="0"/>
              <a:pPr>
                <a:defRPr/>
              </a:pPr>
              <a:t>2</a:t>
            </a:fld>
            <a:endParaRPr lang="de-AT"/>
          </a:p>
        </p:txBody>
      </p:sp>
    </p:spTree>
    <p:extLst>
      <p:ext uri="{BB962C8B-B14F-4D97-AF65-F5344CB8AC3E}">
        <p14:creationId xmlns:p14="http://schemas.microsoft.com/office/powerpoint/2010/main" val="3287708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pPr>
              <a:defRPr/>
            </a:pPr>
            <a:fld id="{C2A489BF-06D8-42CC-B36C-67BC3D186A50}" type="slidenum">
              <a:rPr lang="de-AT" smtClean="0"/>
              <a:pPr>
                <a:defRPr/>
              </a:pPr>
              <a:t>4</a:t>
            </a:fld>
            <a:endParaRPr lang="de-AT"/>
          </a:p>
        </p:txBody>
      </p:sp>
    </p:spTree>
    <p:extLst>
      <p:ext uri="{BB962C8B-B14F-4D97-AF65-F5344CB8AC3E}">
        <p14:creationId xmlns:p14="http://schemas.microsoft.com/office/powerpoint/2010/main" val="3663383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4301">
              <a:defRPr/>
            </a:pPr>
            <a:r>
              <a:rPr lang="de-AT" dirty="0"/>
              <a:t>Top Down: welche </a:t>
            </a:r>
            <a:r>
              <a:rPr lang="de-AT" dirty="0" err="1"/>
              <a:t>ind</a:t>
            </a:r>
            <a:r>
              <a:rPr lang="de-AT" dirty="0"/>
              <a:t>. Strategien hat Klient entwickelt um seine wichtigen Bedürfnisse zu befriedigen; </a:t>
            </a:r>
          </a:p>
          <a:p>
            <a:pPr defTabSz="944301">
              <a:defRPr/>
            </a:pPr>
            <a:r>
              <a:rPr lang="de-AT" dirty="0"/>
              <a:t>Bedürfnis: guten Eindruck beim Chef hinterlassen, möchte befördert werden (SW); </a:t>
            </a:r>
          </a:p>
          <a:p>
            <a:pPr defTabSz="944301">
              <a:defRPr/>
            </a:pPr>
            <a:r>
              <a:rPr lang="de-AT" dirty="0"/>
              <a:t>indem er immer das tut was verlangt wird, </a:t>
            </a:r>
          </a:p>
          <a:p>
            <a:pPr defTabSz="944301">
              <a:defRPr/>
            </a:pPr>
            <a:r>
              <a:rPr lang="de-AT" dirty="0"/>
              <a:t>nicht widerspricht, </a:t>
            </a:r>
          </a:p>
          <a:p>
            <a:pPr defTabSz="944301">
              <a:defRPr/>
            </a:pPr>
            <a:r>
              <a:rPr lang="de-AT" dirty="0"/>
              <a:t>seine Regel: frage jeden Freitag, gibt es noch was zu tun für mich am WE; sei engagiert, biete dich an“</a:t>
            </a:r>
          </a:p>
          <a:p>
            <a:endParaRPr lang="de-AT" dirty="0"/>
          </a:p>
        </p:txBody>
      </p:sp>
      <p:sp>
        <p:nvSpPr>
          <p:cNvPr id="4" name="Foliennummernplatzhalter 3"/>
          <p:cNvSpPr>
            <a:spLocks noGrp="1"/>
          </p:cNvSpPr>
          <p:nvPr>
            <p:ph type="sldNum" sz="quarter" idx="5"/>
          </p:nvPr>
        </p:nvSpPr>
        <p:spPr/>
        <p:txBody>
          <a:bodyPr/>
          <a:lstStyle/>
          <a:p>
            <a:pPr>
              <a:defRPr/>
            </a:pPr>
            <a:fld id="{C2A489BF-06D8-42CC-B36C-67BC3D186A50}" type="slidenum">
              <a:rPr lang="de-AT" smtClean="0"/>
              <a:pPr>
                <a:defRPr/>
              </a:pPr>
              <a:t>5</a:t>
            </a:fld>
            <a:endParaRPr lang="de-AT"/>
          </a:p>
        </p:txBody>
      </p:sp>
    </p:spTree>
    <p:extLst>
      <p:ext uri="{BB962C8B-B14F-4D97-AF65-F5344CB8AC3E}">
        <p14:creationId xmlns:p14="http://schemas.microsoft.com/office/powerpoint/2010/main" val="21700530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cxnSp>
        <p:nvCxnSpPr>
          <p:cNvPr id="4" name="Gerade Verbindung 7"/>
          <p:cNvCxnSpPr/>
          <p:nvPr userDrawn="1"/>
        </p:nvCxnSpPr>
        <p:spPr>
          <a:xfrm>
            <a:off x="0" y="6308725"/>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Gerade Verbindung 8"/>
          <p:cNvCxnSpPr/>
          <p:nvPr userDrawn="1"/>
        </p:nvCxnSpPr>
        <p:spPr>
          <a:xfrm>
            <a:off x="0" y="549275"/>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descr="C:\Users\alfred2010\Desktop\Privatpraxis_2014\Privatpraxis\Privatpraxis\harb\harb_logo.tiff"/>
          <p:cNvPicPr>
            <a:picLocks noChangeAspect="1" noChangeArrowheads="1"/>
          </p:cNvPicPr>
          <p:nvPr userDrawn="1"/>
        </p:nvPicPr>
        <p:blipFill>
          <a:blip r:embed="rId2"/>
          <a:srcRect/>
          <a:stretch>
            <a:fillRect/>
          </a:stretch>
        </p:blipFill>
        <p:spPr bwMode="auto">
          <a:xfrm>
            <a:off x="8280400" y="-3175"/>
            <a:ext cx="755650" cy="534988"/>
          </a:xfrm>
          <a:prstGeom prst="rect">
            <a:avLst/>
          </a:prstGeom>
          <a:noFill/>
          <a:ln w="9525">
            <a:noFill/>
            <a:miter lim="800000"/>
            <a:headEnd/>
            <a:tailEnd/>
          </a:ln>
        </p:spPr>
      </p:pic>
      <p:sp>
        <p:nvSpPr>
          <p:cNvPr id="2" name="Titel 1"/>
          <p:cNvSpPr>
            <a:spLocks noGrp="1"/>
          </p:cNvSpPr>
          <p:nvPr>
            <p:ph type="title"/>
          </p:nvPr>
        </p:nvSpPr>
        <p:spPr>
          <a:xfrm>
            <a:off x="251520" y="620688"/>
            <a:ext cx="8640960" cy="796950"/>
          </a:xfrm>
        </p:spPr>
        <p:txBody>
          <a:bodyPr>
            <a:normAutofit/>
          </a:bodyPr>
          <a:lstStyle>
            <a:lvl1pPr>
              <a:defRPr sz="3600">
                <a:latin typeface="Arial" pitchFamily="34" charset="0"/>
                <a:cs typeface="Arial" pitchFamily="34" charset="0"/>
              </a:defRPr>
            </a:lvl1pPr>
          </a:lstStyle>
          <a:p>
            <a:r>
              <a:rPr lang="de-DE" dirty="0"/>
              <a:t>Titelmasterformat durch Klicken</a:t>
            </a:r>
            <a:endParaRPr lang="de-AT" dirty="0"/>
          </a:p>
        </p:txBody>
      </p:sp>
      <p:sp>
        <p:nvSpPr>
          <p:cNvPr id="3" name="Inhaltsplatzhalter 2"/>
          <p:cNvSpPr>
            <a:spLocks noGrp="1"/>
          </p:cNvSpPr>
          <p:nvPr>
            <p:ph idx="1"/>
          </p:nvPr>
        </p:nvSpPr>
        <p:spPr>
          <a:xfrm>
            <a:off x="251520" y="1600200"/>
            <a:ext cx="8640960" cy="4525963"/>
          </a:xfrm>
        </p:spPr>
        <p:txBody>
          <a:bodyPr/>
          <a:lstStyle>
            <a:lvl1pPr>
              <a:buNone/>
              <a:defRPr sz="2800">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7" name="Datumsplatzhalter 3"/>
          <p:cNvSpPr>
            <a:spLocks noGrp="1"/>
          </p:cNvSpPr>
          <p:nvPr>
            <p:ph type="dt" sz="half" idx="10"/>
          </p:nvPr>
        </p:nvSpPr>
        <p:spPr/>
        <p:txBody>
          <a:bodyPr/>
          <a:lstStyle>
            <a:lvl1pPr>
              <a:defRPr/>
            </a:lvl1pPr>
          </a:lstStyle>
          <a:p>
            <a:pPr>
              <a:defRPr/>
            </a:pPr>
            <a:r>
              <a:rPr lang="de-AT"/>
              <a:t>Birgit Harb</a:t>
            </a:r>
          </a:p>
        </p:txBody>
      </p:sp>
      <p:sp>
        <p:nvSpPr>
          <p:cNvPr id="8" name="Fußzeilenplatzhalter 4"/>
          <p:cNvSpPr>
            <a:spLocks noGrp="1"/>
          </p:cNvSpPr>
          <p:nvPr>
            <p:ph type="ftr" sz="quarter" idx="11"/>
          </p:nvPr>
        </p:nvSpPr>
        <p:spPr/>
        <p:txBody>
          <a:bodyPr/>
          <a:lstStyle>
            <a:lvl1pPr>
              <a:defRPr/>
            </a:lvl1pPr>
          </a:lstStyle>
          <a:p>
            <a:pPr>
              <a:defRPr/>
            </a:pPr>
            <a:r>
              <a:rPr lang="de-AT" dirty="0"/>
              <a:t>AVM</a:t>
            </a:r>
          </a:p>
        </p:txBody>
      </p:sp>
      <p:sp>
        <p:nvSpPr>
          <p:cNvPr id="9" name="Foliennummernplatzhalt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pPr>
              <a:defRPr/>
            </a:pPr>
            <a:fld id="{B12238C4-7BC6-45A6-845A-0D12BF12CF8B}" type="slidenum">
              <a:rPr lang="de-AT"/>
              <a:pPr>
                <a:defRPr/>
              </a:pPr>
              <a:t>‹Nr.›</a:t>
            </a:fld>
            <a:endParaRPr lang="de-AT"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082"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Titelmasterformat durch Klicken bearbeiten</a:t>
            </a:r>
            <a:endParaRPr lang="de-AT"/>
          </a:p>
        </p:txBody>
      </p:sp>
      <p:sp>
        <p:nvSpPr>
          <p:cNvPr id="46083"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10" name="Datumsplatzhalter 3"/>
          <p:cNvSpPr>
            <a:spLocks noGrp="1"/>
          </p:cNvSpPr>
          <p:nvPr>
            <p:ph type="dt" sz="half" idx="2"/>
          </p:nvPr>
        </p:nvSpPr>
        <p:spPr>
          <a:xfrm>
            <a:off x="250825"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lvl1pPr>
          </a:lstStyle>
          <a:p>
            <a:pPr>
              <a:defRPr/>
            </a:pPr>
            <a:r>
              <a:rPr lang="de-AT"/>
              <a:t>Birgit Harb</a:t>
            </a:r>
          </a:p>
        </p:txBody>
      </p:sp>
      <p:sp>
        <p:nvSpPr>
          <p:cNvPr id="11" name="Fußzeilenplatzhalt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lvl1pPr>
          </a:lstStyle>
          <a:p>
            <a:pPr>
              <a:defRPr/>
            </a:pPr>
            <a:r>
              <a:rPr lang="de-AT"/>
              <a:t>ÖDV</a:t>
            </a:r>
          </a:p>
        </p:txBody>
      </p:sp>
      <p:sp>
        <p:nvSpPr>
          <p:cNvPr id="12" name="Foliennummernplatzhalter 5"/>
          <p:cNvSpPr>
            <a:spLocks noGrp="1"/>
          </p:cNvSpPr>
          <p:nvPr>
            <p:ph type="sldNum" sz="quarter" idx="4"/>
          </p:nvPr>
        </p:nvSpPr>
        <p:spPr>
          <a:xfrm>
            <a:off x="675957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Arial" pitchFamily="34" charset="0"/>
                <a:cs typeface="Arial" pitchFamily="34" charset="0"/>
              </a:defRPr>
            </a:lvl1pPr>
          </a:lstStyle>
          <a:p>
            <a:pPr>
              <a:defRPr/>
            </a:pPr>
            <a:fld id="{CD79307F-FDC6-4DD1-AF4F-EE10CF02A8BB}" type="slidenum">
              <a:rPr lang="de-AT"/>
              <a:pPr>
                <a:defRPr/>
              </a:pPr>
              <a:t>‹Nr.›</a:t>
            </a:fld>
            <a:endParaRPr lang="de-AT" dirty="0"/>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80AE939D-7E01-0A07-736A-535EAACC1E39}"/>
              </a:ext>
            </a:extLst>
          </p:cNvPr>
          <p:cNvSpPr>
            <a:spLocks noGrp="1"/>
          </p:cNvSpPr>
          <p:nvPr>
            <p:ph type="dt" sz="half" idx="10"/>
          </p:nvPr>
        </p:nvSpPr>
        <p:spPr/>
        <p:txBody>
          <a:bodyPr/>
          <a:lstStyle/>
          <a:p>
            <a:pPr>
              <a:defRPr/>
            </a:pPr>
            <a:r>
              <a:rPr lang="de-AT"/>
              <a:t>Birgit Harb</a:t>
            </a:r>
          </a:p>
        </p:txBody>
      </p:sp>
      <p:sp>
        <p:nvSpPr>
          <p:cNvPr id="5" name="Fußzeilenplatzhalter 4">
            <a:extLst>
              <a:ext uri="{FF2B5EF4-FFF2-40B4-BE49-F238E27FC236}">
                <a16:creationId xmlns:a16="http://schemas.microsoft.com/office/drawing/2014/main" id="{FA665395-99EA-8671-EA4D-BBC3403EE0AE}"/>
              </a:ext>
            </a:extLst>
          </p:cNvPr>
          <p:cNvSpPr>
            <a:spLocks noGrp="1"/>
          </p:cNvSpPr>
          <p:nvPr>
            <p:ph type="ftr" sz="quarter" idx="11"/>
          </p:nvPr>
        </p:nvSpPr>
        <p:spPr/>
        <p:txBody>
          <a:bodyPr/>
          <a:lstStyle/>
          <a:p>
            <a:pPr>
              <a:defRPr/>
            </a:pPr>
            <a:r>
              <a:rPr lang="de-AT"/>
              <a:t>AVM</a:t>
            </a:r>
            <a:endParaRPr lang="de-AT" dirty="0"/>
          </a:p>
        </p:txBody>
      </p:sp>
      <p:sp>
        <p:nvSpPr>
          <p:cNvPr id="6" name="Foliennummernplatzhalter 5">
            <a:extLst>
              <a:ext uri="{FF2B5EF4-FFF2-40B4-BE49-F238E27FC236}">
                <a16:creationId xmlns:a16="http://schemas.microsoft.com/office/drawing/2014/main" id="{1BC5C891-A712-75FC-7D81-909CE6C54B5B}"/>
              </a:ext>
            </a:extLst>
          </p:cNvPr>
          <p:cNvSpPr>
            <a:spLocks noGrp="1"/>
          </p:cNvSpPr>
          <p:nvPr>
            <p:ph type="sldNum" sz="quarter" idx="12"/>
          </p:nvPr>
        </p:nvSpPr>
        <p:spPr/>
        <p:txBody>
          <a:bodyPr/>
          <a:lstStyle/>
          <a:p>
            <a:pPr>
              <a:defRPr/>
            </a:pPr>
            <a:fld id="{B12238C4-7BC6-45A6-845A-0D12BF12CF8B}" type="slidenum">
              <a:rPr lang="de-AT" smtClean="0"/>
              <a:pPr>
                <a:defRPr/>
              </a:pPr>
              <a:t>1</a:t>
            </a:fld>
            <a:endParaRPr lang="de-AT" dirty="0"/>
          </a:p>
        </p:txBody>
      </p:sp>
      <p:sp>
        <p:nvSpPr>
          <p:cNvPr id="2" name="Textfeld 1">
            <a:extLst>
              <a:ext uri="{FF2B5EF4-FFF2-40B4-BE49-F238E27FC236}">
                <a16:creationId xmlns:a16="http://schemas.microsoft.com/office/drawing/2014/main" id="{3DA057BE-EDB7-D70B-D108-0C5ED2A4CC2C}"/>
              </a:ext>
            </a:extLst>
          </p:cNvPr>
          <p:cNvSpPr txBox="1"/>
          <p:nvPr/>
        </p:nvSpPr>
        <p:spPr>
          <a:xfrm>
            <a:off x="284097" y="75982"/>
            <a:ext cx="3423807" cy="584775"/>
          </a:xfrm>
          <a:prstGeom prst="rect">
            <a:avLst/>
          </a:prstGeom>
          <a:noFill/>
        </p:spPr>
        <p:txBody>
          <a:bodyPr wrap="square" rtlCol="0">
            <a:spAutoFit/>
          </a:bodyPr>
          <a:lstStyle/>
          <a:p>
            <a:r>
              <a:rPr lang="de-AT" sz="3200" dirty="0"/>
              <a:t>Plananalyse</a:t>
            </a:r>
          </a:p>
        </p:txBody>
      </p:sp>
      <p:sp>
        <p:nvSpPr>
          <p:cNvPr id="7" name="Textfeld 6">
            <a:extLst>
              <a:ext uri="{FF2B5EF4-FFF2-40B4-BE49-F238E27FC236}">
                <a16:creationId xmlns:a16="http://schemas.microsoft.com/office/drawing/2014/main" id="{6435E3C6-53A5-5453-543A-50808150170C}"/>
              </a:ext>
            </a:extLst>
          </p:cNvPr>
          <p:cNvSpPr txBox="1"/>
          <p:nvPr/>
        </p:nvSpPr>
        <p:spPr>
          <a:xfrm>
            <a:off x="250825" y="833070"/>
            <a:ext cx="8609078" cy="4524315"/>
          </a:xfrm>
          <a:prstGeom prst="rect">
            <a:avLst/>
          </a:prstGeom>
          <a:noFill/>
        </p:spPr>
        <p:txBody>
          <a:bodyPr wrap="square">
            <a:spAutoFit/>
          </a:bodyPr>
          <a:lstStyle/>
          <a:p>
            <a:endParaRPr lang="de-AT" dirty="0"/>
          </a:p>
          <a:p>
            <a:r>
              <a:rPr lang="de-AT" u="sng" dirty="0"/>
              <a:t>Fragen an </a:t>
            </a:r>
            <a:r>
              <a:rPr lang="de-AT" u="sng" dirty="0" err="1"/>
              <a:t>Klient:in</a:t>
            </a:r>
            <a:r>
              <a:rPr lang="de-AT" dirty="0"/>
              <a:t>:</a:t>
            </a:r>
          </a:p>
          <a:p>
            <a:endParaRPr lang="de-AT" dirty="0"/>
          </a:p>
          <a:p>
            <a:r>
              <a:rPr lang="de-AT" i="1" dirty="0"/>
              <a:t>Welches problematische Verhalten zeigen sie? </a:t>
            </a:r>
          </a:p>
          <a:p>
            <a:endParaRPr lang="de-AT" i="1" dirty="0"/>
          </a:p>
          <a:p>
            <a:r>
              <a:rPr lang="de-AT" i="1" dirty="0"/>
              <a:t>Wozu dient dieses Verhalten? </a:t>
            </a:r>
          </a:p>
          <a:p>
            <a:endParaRPr lang="de-AT" i="1" dirty="0"/>
          </a:p>
          <a:p>
            <a:r>
              <a:rPr lang="de-AT" i="1" dirty="0"/>
              <a:t>Welches Bedürfnis steckt dahinter? </a:t>
            </a:r>
          </a:p>
          <a:p>
            <a:endParaRPr lang="de-AT" i="1" dirty="0"/>
          </a:p>
          <a:p>
            <a:r>
              <a:rPr lang="de-AT" i="1" dirty="0"/>
              <a:t>Und welchen Zweck hat es? </a:t>
            </a:r>
          </a:p>
          <a:p>
            <a:endParaRPr lang="de-AT" i="1" dirty="0"/>
          </a:p>
          <a:p>
            <a:r>
              <a:rPr lang="de-AT" i="1" dirty="0"/>
              <a:t>Gibt es dieses Bedürfnis auch in anderen Situationen? </a:t>
            </a:r>
          </a:p>
          <a:p>
            <a:endParaRPr lang="de-AT" i="1" dirty="0"/>
          </a:p>
          <a:p>
            <a:r>
              <a:rPr lang="de-AT" i="1" dirty="0"/>
              <a:t>Mit welchem Zweck?</a:t>
            </a:r>
          </a:p>
          <a:p>
            <a:endParaRPr lang="de-AT" i="1" dirty="0"/>
          </a:p>
          <a:p>
            <a:r>
              <a:rPr lang="de-AT" i="1" dirty="0"/>
              <a:t>Warum ist ihnen dieses Bedürfnis so wichtig?</a:t>
            </a:r>
          </a:p>
        </p:txBody>
      </p:sp>
    </p:spTree>
    <p:extLst>
      <p:ext uri="{BB962C8B-B14F-4D97-AF65-F5344CB8AC3E}">
        <p14:creationId xmlns:p14="http://schemas.microsoft.com/office/powerpoint/2010/main" val="325471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F5ACB049-7C79-261A-5B47-ED7569F51851}"/>
              </a:ext>
            </a:extLst>
          </p:cNvPr>
          <p:cNvSpPr>
            <a:spLocks noGrp="1"/>
          </p:cNvSpPr>
          <p:nvPr>
            <p:ph type="dt" sz="half" idx="10"/>
          </p:nvPr>
        </p:nvSpPr>
        <p:spPr/>
        <p:txBody>
          <a:bodyPr/>
          <a:lstStyle/>
          <a:p>
            <a:pPr>
              <a:defRPr/>
            </a:pPr>
            <a:r>
              <a:rPr lang="de-AT"/>
              <a:t>Birgit Harb</a:t>
            </a:r>
          </a:p>
        </p:txBody>
      </p:sp>
      <p:sp>
        <p:nvSpPr>
          <p:cNvPr id="5" name="Fußzeilenplatzhalter 4">
            <a:extLst>
              <a:ext uri="{FF2B5EF4-FFF2-40B4-BE49-F238E27FC236}">
                <a16:creationId xmlns:a16="http://schemas.microsoft.com/office/drawing/2014/main" id="{78822D10-FFB5-2F7E-F7CC-ACEB257EAF01}"/>
              </a:ext>
            </a:extLst>
          </p:cNvPr>
          <p:cNvSpPr>
            <a:spLocks noGrp="1"/>
          </p:cNvSpPr>
          <p:nvPr>
            <p:ph type="ftr" sz="quarter" idx="11"/>
          </p:nvPr>
        </p:nvSpPr>
        <p:spPr/>
        <p:txBody>
          <a:bodyPr/>
          <a:lstStyle/>
          <a:p>
            <a:pPr>
              <a:defRPr/>
            </a:pPr>
            <a:r>
              <a:rPr lang="de-AT"/>
              <a:t>AVM</a:t>
            </a:r>
            <a:endParaRPr lang="de-AT" dirty="0"/>
          </a:p>
        </p:txBody>
      </p:sp>
      <p:sp>
        <p:nvSpPr>
          <p:cNvPr id="6" name="Foliennummernplatzhalter 5">
            <a:extLst>
              <a:ext uri="{FF2B5EF4-FFF2-40B4-BE49-F238E27FC236}">
                <a16:creationId xmlns:a16="http://schemas.microsoft.com/office/drawing/2014/main" id="{0BDC095B-EBDD-B4A6-3F1C-318EA3541EC2}"/>
              </a:ext>
            </a:extLst>
          </p:cNvPr>
          <p:cNvSpPr>
            <a:spLocks noGrp="1"/>
          </p:cNvSpPr>
          <p:nvPr>
            <p:ph type="sldNum" sz="quarter" idx="12"/>
          </p:nvPr>
        </p:nvSpPr>
        <p:spPr/>
        <p:txBody>
          <a:bodyPr/>
          <a:lstStyle/>
          <a:p>
            <a:pPr>
              <a:defRPr/>
            </a:pPr>
            <a:fld id="{B12238C4-7BC6-45A6-845A-0D12BF12CF8B}" type="slidenum">
              <a:rPr lang="de-AT" smtClean="0"/>
              <a:pPr>
                <a:defRPr/>
              </a:pPr>
              <a:t>2</a:t>
            </a:fld>
            <a:endParaRPr lang="de-AT" dirty="0"/>
          </a:p>
        </p:txBody>
      </p:sp>
      <p:sp>
        <p:nvSpPr>
          <p:cNvPr id="7" name="Titel 1">
            <a:extLst>
              <a:ext uri="{FF2B5EF4-FFF2-40B4-BE49-F238E27FC236}">
                <a16:creationId xmlns:a16="http://schemas.microsoft.com/office/drawing/2014/main" id="{6613B014-F8FD-17F0-62DA-6A7D64A32A48}"/>
              </a:ext>
            </a:extLst>
          </p:cNvPr>
          <p:cNvSpPr>
            <a:spLocks noGrp="1"/>
          </p:cNvSpPr>
          <p:nvPr>
            <p:ph type="title"/>
          </p:nvPr>
        </p:nvSpPr>
        <p:spPr>
          <a:xfrm>
            <a:off x="250825" y="620713"/>
            <a:ext cx="8642350" cy="796925"/>
          </a:xfrm>
        </p:spPr>
        <p:txBody>
          <a:bodyPr>
            <a:normAutofit/>
          </a:bodyPr>
          <a:lstStyle/>
          <a:p>
            <a:pPr algn="l"/>
            <a:r>
              <a:rPr lang="de-AT" sz="2000" dirty="0"/>
              <a:t>Frage nach der Funktion für übergeordnete Ziele und Bedürfnisse des </a:t>
            </a:r>
            <a:r>
              <a:rPr lang="de-AT" sz="2000" dirty="0" err="1"/>
              <a:t>Ind</a:t>
            </a:r>
            <a:r>
              <a:rPr lang="de-AT" sz="2000" dirty="0"/>
              <a:t>., welcher Zweck (Grundbedürfnis) wird erfüllt?</a:t>
            </a:r>
          </a:p>
        </p:txBody>
      </p:sp>
      <p:sp>
        <p:nvSpPr>
          <p:cNvPr id="9" name="Textfeld 8">
            <a:extLst>
              <a:ext uri="{FF2B5EF4-FFF2-40B4-BE49-F238E27FC236}">
                <a16:creationId xmlns:a16="http://schemas.microsoft.com/office/drawing/2014/main" id="{AE7ADCA2-7DF0-429F-0230-F2B25775BEFF}"/>
              </a:ext>
            </a:extLst>
          </p:cNvPr>
          <p:cNvSpPr txBox="1"/>
          <p:nvPr/>
        </p:nvSpPr>
        <p:spPr>
          <a:xfrm>
            <a:off x="3995936" y="5473269"/>
            <a:ext cx="8893175" cy="1345561"/>
          </a:xfrm>
          <a:prstGeom prst="rect">
            <a:avLst/>
          </a:prstGeom>
          <a:noFill/>
        </p:spPr>
        <p:txBody>
          <a:bodyPr wrap="square">
            <a:spAutoFit/>
          </a:bodyPr>
          <a:lstStyle/>
          <a:p>
            <a:pPr>
              <a:lnSpc>
                <a:spcPct val="107000"/>
              </a:lnSpc>
              <a:spcAft>
                <a:spcPts val="800"/>
              </a:spcAft>
            </a:pPr>
            <a:r>
              <a:rPr lang="de-AT"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e-AT" sz="600" dirty="0">
                <a:effectLst/>
                <a:latin typeface="Arial" panose="020B0604020202020204" pitchFamily="34" charset="0"/>
                <a:ea typeface="Calibri" panose="020F0502020204030204" pitchFamily="34" charset="0"/>
                <a:cs typeface="Times New Roman" panose="02020603050405020304" pitchFamily="18" charset="0"/>
              </a:rPr>
              <a:t>Bartling, G. et al. (1998). </a:t>
            </a:r>
            <a:r>
              <a:rPr lang="de-AT" sz="600" u="sng" dirty="0">
                <a:effectLst/>
                <a:latin typeface="Arial" panose="020B0604020202020204" pitchFamily="34" charset="0"/>
                <a:ea typeface="Calibri" panose="020F0502020204030204" pitchFamily="34" charset="0"/>
                <a:cs typeface="Times New Roman" panose="02020603050405020304" pitchFamily="18" charset="0"/>
              </a:rPr>
              <a:t>Problemanalyse im therapeutischen Prozess. Leitfaden für die Praxis</a:t>
            </a:r>
            <a:r>
              <a:rPr lang="de-AT" sz="600" dirty="0">
                <a:effectLst/>
                <a:latin typeface="Arial" panose="020B0604020202020204" pitchFamily="34" charset="0"/>
                <a:ea typeface="Calibri" panose="020F0502020204030204" pitchFamily="34" charset="0"/>
                <a:cs typeface="Times New Roman" panose="02020603050405020304" pitchFamily="18" charset="0"/>
              </a:rPr>
              <a:t>. Kohlhammer Urban: Stuttgart.</a:t>
            </a:r>
            <a:br>
              <a:rPr lang="de-AT" sz="600" dirty="0">
                <a:effectLst/>
                <a:latin typeface="Arial" panose="020B0604020202020204" pitchFamily="34" charset="0"/>
                <a:ea typeface="Calibri" panose="020F0502020204030204" pitchFamily="34" charset="0"/>
                <a:cs typeface="Times New Roman" panose="02020603050405020304" pitchFamily="18" charset="0"/>
              </a:rPr>
            </a:br>
            <a:r>
              <a:rPr lang="de-AT" sz="600" dirty="0">
                <a:effectLst/>
                <a:latin typeface="Arial" panose="020B0604020202020204" pitchFamily="34" charset="0"/>
                <a:ea typeface="Calibri" panose="020F0502020204030204" pitchFamily="34" charset="0"/>
                <a:cs typeface="Times New Roman" panose="02020603050405020304" pitchFamily="18" charset="0"/>
              </a:rPr>
              <a:t>Gatterer, G. (2022).</a:t>
            </a:r>
            <a:r>
              <a:rPr lang="de-AT" sz="600" u="sng" dirty="0">
                <a:effectLst/>
                <a:latin typeface="Arial" panose="020B0604020202020204" pitchFamily="34" charset="0"/>
                <a:ea typeface="Calibri" panose="020F0502020204030204" pitchFamily="34" charset="0"/>
                <a:cs typeface="Times New Roman" panose="02020603050405020304" pitchFamily="18" charset="0"/>
              </a:rPr>
              <a:t>Vom Verhalten zur dahinterstehenden gesellschaftlichen Philosophie</a:t>
            </a:r>
            <a:r>
              <a:rPr lang="de-AT" sz="600" dirty="0">
                <a:effectLst/>
                <a:latin typeface="Arial" panose="020B0604020202020204" pitchFamily="34" charset="0"/>
                <a:ea typeface="Calibri" panose="020F0502020204030204" pitchFamily="34" charset="0"/>
                <a:cs typeface="Times New Roman" panose="02020603050405020304" pitchFamily="18" charset="0"/>
              </a:rPr>
              <a:t>. </a:t>
            </a:r>
            <a:r>
              <a:rPr lang="de-AT" sz="600" dirty="0" err="1">
                <a:effectLst/>
                <a:latin typeface="Arial" panose="020B0604020202020204" pitchFamily="34" charset="0"/>
                <a:ea typeface="Calibri" panose="020F0502020204030204" pitchFamily="34" charset="0"/>
                <a:cs typeface="Times New Roman" panose="02020603050405020304" pitchFamily="18" charset="0"/>
              </a:rPr>
              <a:t>AVMPublikations</a:t>
            </a:r>
            <a:r>
              <a:rPr lang="de-AT" sz="600" dirty="0">
                <a:effectLst/>
                <a:latin typeface="Arial" panose="020B0604020202020204" pitchFamily="34" charset="0"/>
                <a:ea typeface="Calibri" panose="020F0502020204030204" pitchFamily="34" charset="0"/>
                <a:cs typeface="Times New Roman" panose="02020603050405020304" pitchFamily="18" charset="0"/>
              </a:rPr>
              <a:t>.</a:t>
            </a:r>
            <a:br>
              <a:rPr lang="de-AT" sz="600" dirty="0">
                <a:effectLst/>
                <a:latin typeface="Arial" panose="020B0604020202020204" pitchFamily="34" charset="0"/>
                <a:ea typeface="Calibri" panose="020F0502020204030204" pitchFamily="34" charset="0"/>
                <a:cs typeface="Times New Roman" panose="02020603050405020304" pitchFamily="18" charset="0"/>
              </a:rPr>
            </a:br>
            <a:r>
              <a:rPr lang="de-AT" sz="600" dirty="0"/>
              <a:t>Müller, I. et al. (2022). Diagnostik. In Gatterer, G. (Hrsg.). </a:t>
            </a:r>
            <a:r>
              <a:rPr lang="de-AT" sz="600" u="sng" dirty="0"/>
              <a:t>Praxis Verhaltenstherapie. Methoden und Anwendungsbeispiele</a:t>
            </a:r>
            <a:r>
              <a:rPr lang="de-AT" sz="600" dirty="0"/>
              <a:t>,  Springer: Berlin.</a:t>
            </a:r>
          </a:p>
          <a:p>
            <a:pPr>
              <a:lnSpc>
                <a:spcPct val="107000"/>
              </a:lnSpc>
              <a:spcAft>
                <a:spcPts val="800"/>
              </a:spcAft>
            </a:pPr>
            <a:endParaRPr lang="de-AT" sz="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sz="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Textfeld 9">
            <a:extLst>
              <a:ext uri="{FF2B5EF4-FFF2-40B4-BE49-F238E27FC236}">
                <a16:creationId xmlns:a16="http://schemas.microsoft.com/office/drawing/2014/main" id="{237E0037-8B3B-8766-6F14-F3035456330E}"/>
              </a:ext>
            </a:extLst>
          </p:cNvPr>
          <p:cNvSpPr txBox="1"/>
          <p:nvPr/>
        </p:nvSpPr>
        <p:spPr>
          <a:xfrm>
            <a:off x="827584" y="5029475"/>
            <a:ext cx="11572005" cy="923330"/>
          </a:xfrm>
          <a:prstGeom prst="rect">
            <a:avLst/>
          </a:prstGeom>
          <a:noFill/>
        </p:spPr>
        <p:txBody>
          <a:bodyPr wrap="square" rtlCol="0">
            <a:spAutoFit/>
          </a:bodyPr>
          <a:lstStyle/>
          <a:p>
            <a:r>
              <a:rPr lang="de-AT" u="sng" dirty="0"/>
              <a:t>Verhalten in Situationen (V-i-S)</a:t>
            </a:r>
            <a:r>
              <a:rPr lang="de-AT" dirty="0"/>
              <a:t>: </a:t>
            </a:r>
          </a:p>
          <a:p>
            <a:r>
              <a:rPr lang="de-AT" dirty="0"/>
              <a:t>- Was tut Person konkret? </a:t>
            </a:r>
            <a:br>
              <a:rPr lang="de-AT" dirty="0"/>
            </a:br>
            <a:r>
              <a:rPr lang="de-AT" dirty="0"/>
              <a:t>- Beschreibung einzelner Verhaltensweisen im Indikativ </a:t>
            </a:r>
            <a:r>
              <a:rPr lang="de-AT" sz="1000" dirty="0"/>
              <a:t>(z.B.: arbeitet täglich 10 Stunden)</a:t>
            </a:r>
          </a:p>
        </p:txBody>
      </p:sp>
      <p:cxnSp>
        <p:nvCxnSpPr>
          <p:cNvPr id="12" name="Gerade Verbindung mit Pfeil 11">
            <a:extLst>
              <a:ext uri="{FF2B5EF4-FFF2-40B4-BE49-F238E27FC236}">
                <a16:creationId xmlns:a16="http://schemas.microsoft.com/office/drawing/2014/main" id="{3EB90113-2B46-3B38-425C-2DE2E5B7BDC0}"/>
              </a:ext>
            </a:extLst>
          </p:cNvPr>
          <p:cNvCxnSpPr/>
          <p:nvPr/>
        </p:nvCxnSpPr>
        <p:spPr>
          <a:xfrm>
            <a:off x="683568" y="1772816"/>
            <a:ext cx="0" cy="3551583"/>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EBC0119F-AA46-FE64-1B24-2DAE5D34AF9A}"/>
              </a:ext>
            </a:extLst>
          </p:cNvPr>
          <p:cNvSpPr txBox="1"/>
          <p:nvPr/>
        </p:nvSpPr>
        <p:spPr>
          <a:xfrm>
            <a:off x="971601" y="1720067"/>
            <a:ext cx="7992888" cy="2308324"/>
          </a:xfrm>
          <a:prstGeom prst="rect">
            <a:avLst/>
          </a:prstGeom>
          <a:noFill/>
        </p:spPr>
        <p:txBody>
          <a:bodyPr wrap="square" rtlCol="0">
            <a:spAutoFit/>
          </a:bodyPr>
          <a:lstStyle/>
          <a:p>
            <a:r>
              <a:rPr lang="de-AT" u="sng" dirty="0"/>
              <a:t>Bedürfnisse</a:t>
            </a:r>
            <a:r>
              <a:rPr lang="de-AT" dirty="0"/>
              <a:t>: </a:t>
            </a:r>
          </a:p>
          <a:p>
            <a:pPr marL="285750" indent="-285750">
              <a:buFontTx/>
              <a:buChar char="-"/>
            </a:pPr>
            <a:r>
              <a:rPr lang="de-DE" dirty="0"/>
              <a:t>Orientierung &amp; Kontrolle</a:t>
            </a:r>
          </a:p>
          <a:p>
            <a:pPr marL="285750" indent="-285750">
              <a:buFontTx/>
              <a:buChar char="-"/>
            </a:pPr>
            <a:r>
              <a:rPr lang="de-DE" dirty="0"/>
              <a:t>Bindung</a:t>
            </a:r>
          </a:p>
          <a:p>
            <a:pPr marL="285750" indent="-285750">
              <a:buFontTx/>
              <a:buChar char="-"/>
            </a:pPr>
            <a:r>
              <a:rPr lang="de-DE" dirty="0"/>
              <a:t>Selbstwerterhöhung &amp; -schutz </a:t>
            </a:r>
          </a:p>
          <a:p>
            <a:pPr marL="285750" indent="-285750">
              <a:buFontTx/>
              <a:buChar char="-"/>
            </a:pPr>
            <a:r>
              <a:rPr lang="de-DE" dirty="0"/>
              <a:t>Lustgewinn &amp; Unlustvermeidung</a:t>
            </a:r>
          </a:p>
          <a:p>
            <a:endParaRPr lang="de-DE" dirty="0"/>
          </a:p>
          <a:p>
            <a:r>
              <a:rPr lang="de-DE" dirty="0"/>
              <a:t> </a:t>
            </a:r>
          </a:p>
          <a:p>
            <a:r>
              <a:rPr lang="de-AT" dirty="0"/>
              <a:t> </a:t>
            </a:r>
          </a:p>
        </p:txBody>
      </p:sp>
      <p:sp>
        <p:nvSpPr>
          <p:cNvPr id="15" name="Textfeld 14">
            <a:extLst>
              <a:ext uri="{FF2B5EF4-FFF2-40B4-BE49-F238E27FC236}">
                <a16:creationId xmlns:a16="http://schemas.microsoft.com/office/drawing/2014/main" id="{19656574-076F-A288-C61E-5CA67AD6D9B4}"/>
              </a:ext>
            </a:extLst>
          </p:cNvPr>
          <p:cNvSpPr txBox="1"/>
          <p:nvPr/>
        </p:nvSpPr>
        <p:spPr>
          <a:xfrm>
            <a:off x="284097" y="75982"/>
            <a:ext cx="3423807" cy="584775"/>
          </a:xfrm>
          <a:prstGeom prst="rect">
            <a:avLst/>
          </a:prstGeom>
          <a:noFill/>
        </p:spPr>
        <p:txBody>
          <a:bodyPr wrap="square" rtlCol="0">
            <a:spAutoFit/>
          </a:bodyPr>
          <a:lstStyle/>
          <a:p>
            <a:r>
              <a:rPr lang="de-AT" sz="3200" dirty="0"/>
              <a:t>Plananalyse</a:t>
            </a:r>
          </a:p>
        </p:txBody>
      </p:sp>
      <p:sp>
        <p:nvSpPr>
          <p:cNvPr id="17" name="Textfeld 16">
            <a:extLst>
              <a:ext uri="{FF2B5EF4-FFF2-40B4-BE49-F238E27FC236}">
                <a16:creationId xmlns:a16="http://schemas.microsoft.com/office/drawing/2014/main" id="{664CAA7C-2084-039B-F94F-C7102C5EB3D6}"/>
              </a:ext>
            </a:extLst>
          </p:cNvPr>
          <p:cNvSpPr txBox="1"/>
          <p:nvPr/>
        </p:nvSpPr>
        <p:spPr>
          <a:xfrm>
            <a:off x="5292080" y="4828521"/>
            <a:ext cx="3942105" cy="646331"/>
          </a:xfrm>
          <a:prstGeom prst="rect">
            <a:avLst/>
          </a:prstGeom>
          <a:noFill/>
        </p:spPr>
        <p:txBody>
          <a:bodyPr wrap="none" rtlCol="0">
            <a:spAutoFit/>
          </a:bodyPr>
          <a:lstStyle/>
          <a:p>
            <a:r>
              <a:rPr lang="de-AT" dirty="0"/>
              <a:t>Mittel: 	dazugehörige Mittel</a:t>
            </a:r>
          </a:p>
          <a:p>
            <a:r>
              <a:rPr lang="de-AT" dirty="0"/>
              <a:t>	Strategie zur Zielerreichung</a:t>
            </a:r>
          </a:p>
        </p:txBody>
      </p:sp>
      <p:cxnSp>
        <p:nvCxnSpPr>
          <p:cNvPr id="18" name="Gerade Verbindung mit Pfeil 17">
            <a:extLst>
              <a:ext uri="{FF2B5EF4-FFF2-40B4-BE49-F238E27FC236}">
                <a16:creationId xmlns:a16="http://schemas.microsoft.com/office/drawing/2014/main" id="{60F4EF26-A548-4197-F120-44B8A69510A0}"/>
              </a:ext>
            </a:extLst>
          </p:cNvPr>
          <p:cNvCxnSpPr/>
          <p:nvPr/>
        </p:nvCxnSpPr>
        <p:spPr>
          <a:xfrm flipV="1">
            <a:off x="5580112" y="2491035"/>
            <a:ext cx="0" cy="2332382"/>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extfeld 18">
            <a:extLst>
              <a:ext uri="{FF2B5EF4-FFF2-40B4-BE49-F238E27FC236}">
                <a16:creationId xmlns:a16="http://schemas.microsoft.com/office/drawing/2014/main" id="{A2AC1857-3696-2E82-871E-E304147CA59E}"/>
              </a:ext>
            </a:extLst>
          </p:cNvPr>
          <p:cNvSpPr txBox="1"/>
          <p:nvPr/>
        </p:nvSpPr>
        <p:spPr>
          <a:xfrm>
            <a:off x="5292080" y="2132834"/>
            <a:ext cx="3418592" cy="923330"/>
          </a:xfrm>
          <a:prstGeom prst="rect">
            <a:avLst/>
          </a:prstGeom>
          <a:noFill/>
        </p:spPr>
        <p:txBody>
          <a:bodyPr wrap="square" rtlCol="0">
            <a:spAutoFit/>
          </a:bodyPr>
          <a:lstStyle/>
          <a:p>
            <a:r>
              <a:rPr lang="de-AT" dirty="0"/>
              <a:t>Ziel: 	das durch bestimmte 	Handlungsweise 	erreicht werden soll</a:t>
            </a:r>
          </a:p>
        </p:txBody>
      </p:sp>
      <p:sp>
        <p:nvSpPr>
          <p:cNvPr id="20" name="Textfeld 19">
            <a:extLst>
              <a:ext uri="{FF2B5EF4-FFF2-40B4-BE49-F238E27FC236}">
                <a16:creationId xmlns:a16="http://schemas.microsoft.com/office/drawing/2014/main" id="{504B94EE-F03F-F999-6527-8C1720E0EDE2}"/>
              </a:ext>
            </a:extLst>
          </p:cNvPr>
          <p:cNvSpPr txBox="1"/>
          <p:nvPr/>
        </p:nvSpPr>
        <p:spPr>
          <a:xfrm>
            <a:off x="4968045" y="2798524"/>
            <a:ext cx="513410" cy="1736053"/>
          </a:xfrm>
          <a:prstGeom prst="rect">
            <a:avLst/>
          </a:prstGeom>
          <a:noFill/>
          <a:ln>
            <a:solidFill>
              <a:schemeClr val="accent1"/>
            </a:solidFill>
          </a:ln>
        </p:spPr>
        <p:txBody>
          <a:bodyPr vert="wordArtVert" wrap="none" rtlCol="0">
            <a:spAutoFit/>
          </a:bodyPr>
          <a:lstStyle/>
          <a:p>
            <a:r>
              <a:rPr lang="de-AT" dirty="0"/>
              <a:t>PLÄNE</a:t>
            </a:r>
          </a:p>
        </p:txBody>
      </p:sp>
      <p:sp>
        <p:nvSpPr>
          <p:cNvPr id="21" name="Textfeld 20">
            <a:extLst>
              <a:ext uri="{FF2B5EF4-FFF2-40B4-BE49-F238E27FC236}">
                <a16:creationId xmlns:a16="http://schemas.microsoft.com/office/drawing/2014/main" id="{8E674ECA-C24F-3A1F-7BB3-506BC88B434B}"/>
              </a:ext>
            </a:extLst>
          </p:cNvPr>
          <p:cNvSpPr txBox="1"/>
          <p:nvPr/>
        </p:nvSpPr>
        <p:spPr>
          <a:xfrm>
            <a:off x="5667972" y="2798524"/>
            <a:ext cx="351828" cy="1735283"/>
          </a:xfrm>
          <a:prstGeom prst="rect">
            <a:avLst/>
          </a:prstGeom>
          <a:noFill/>
          <a:ln>
            <a:solidFill>
              <a:schemeClr val="accent1"/>
            </a:solidFill>
          </a:ln>
        </p:spPr>
        <p:txBody>
          <a:bodyPr vert="wordArtVert" wrap="square" rtlCol="0">
            <a:spAutoFit/>
          </a:bodyPr>
          <a:lstStyle/>
          <a:p>
            <a:r>
              <a:rPr lang="de-AT" sz="1000" dirty="0"/>
              <a:t>IMPERATIV</a:t>
            </a:r>
          </a:p>
        </p:txBody>
      </p:sp>
      <p:sp>
        <p:nvSpPr>
          <p:cNvPr id="22" name="Textfeld 21">
            <a:extLst>
              <a:ext uri="{FF2B5EF4-FFF2-40B4-BE49-F238E27FC236}">
                <a16:creationId xmlns:a16="http://schemas.microsoft.com/office/drawing/2014/main" id="{62270D0C-1CC2-F51A-FC3B-37A67A1457EF}"/>
              </a:ext>
            </a:extLst>
          </p:cNvPr>
          <p:cNvSpPr txBox="1"/>
          <p:nvPr/>
        </p:nvSpPr>
        <p:spPr>
          <a:xfrm>
            <a:off x="6207713" y="3074194"/>
            <a:ext cx="3142848" cy="1477328"/>
          </a:xfrm>
          <a:prstGeom prst="rect">
            <a:avLst/>
          </a:prstGeom>
          <a:noFill/>
        </p:spPr>
        <p:txBody>
          <a:bodyPr wrap="none" rtlCol="0">
            <a:spAutoFit/>
          </a:bodyPr>
          <a:lstStyle/>
          <a:p>
            <a:r>
              <a:rPr lang="de-AT" dirty="0"/>
              <a:t>Warum?</a:t>
            </a:r>
          </a:p>
          <a:p>
            <a:r>
              <a:rPr lang="de-AT" dirty="0"/>
              <a:t>Wozu? Weshalb?</a:t>
            </a:r>
          </a:p>
          <a:p>
            <a:r>
              <a:rPr lang="de-AT" dirty="0"/>
              <a:t>Wie? </a:t>
            </a:r>
          </a:p>
          <a:p>
            <a:r>
              <a:rPr lang="de-AT" dirty="0"/>
              <a:t>Welchen Zweck hat </a:t>
            </a:r>
            <a:r>
              <a:rPr lang="de-AT" dirty="0" err="1"/>
              <a:t>Vh</a:t>
            </a:r>
            <a:r>
              <a:rPr lang="de-AT" dirty="0"/>
              <a:t>?</a:t>
            </a:r>
          </a:p>
          <a:p>
            <a:r>
              <a:rPr lang="de-AT" dirty="0"/>
              <a:t>Welcher Plan steht dahinter?</a:t>
            </a:r>
          </a:p>
        </p:txBody>
      </p:sp>
    </p:spTree>
    <p:extLst>
      <p:ext uri="{BB962C8B-B14F-4D97-AF65-F5344CB8AC3E}">
        <p14:creationId xmlns:p14="http://schemas.microsoft.com/office/powerpoint/2010/main" val="151388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F5ACB049-7C79-261A-5B47-ED7569F51851}"/>
              </a:ext>
            </a:extLst>
          </p:cNvPr>
          <p:cNvSpPr>
            <a:spLocks noGrp="1"/>
          </p:cNvSpPr>
          <p:nvPr>
            <p:ph type="dt" sz="half" idx="10"/>
          </p:nvPr>
        </p:nvSpPr>
        <p:spPr/>
        <p:txBody>
          <a:bodyPr/>
          <a:lstStyle/>
          <a:p>
            <a:pPr>
              <a:defRPr/>
            </a:pPr>
            <a:r>
              <a:rPr lang="de-AT"/>
              <a:t>Birgit Harb</a:t>
            </a:r>
          </a:p>
        </p:txBody>
      </p:sp>
      <p:sp>
        <p:nvSpPr>
          <p:cNvPr id="5" name="Fußzeilenplatzhalter 4">
            <a:extLst>
              <a:ext uri="{FF2B5EF4-FFF2-40B4-BE49-F238E27FC236}">
                <a16:creationId xmlns:a16="http://schemas.microsoft.com/office/drawing/2014/main" id="{78822D10-FFB5-2F7E-F7CC-ACEB257EAF01}"/>
              </a:ext>
            </a:extLst>
          </p:cNvPr>
          <p:cNvSpPr>
            <a:spLocks noGrp="1"/>
          </p:cNvSpPr>
          <p:nvPr>
            <p:ph type="ftr" sz="quarter" idx="11"/>
          </p:nvPr>
        </p:nvSpPr>
        <p:spPr/>
        <p:txBody>
          <a:bodyPr/>
          <a:lstStyle/>
          <a:p>
            <a:pPr>
              <a:defRPr/>
            </a:pPr>
            <a:r>
              <a:rPr lang="de-AT"/>
              <a:t>AVM</a:t>
            </a:r>
            <a:endParaRPr lang="de-AT" dirty="0"/>
          </a:p>
        </p:txBody>
      </p:sp>
      <p:sp>
        <p:nvSpPr>
          <p:cNvPr id="6" name="Foliennummernplatzhalter 5">
            <a:extLst>
              <a:ext uri="{FF2B5EF4-FFF2-40B4-BE49-F238E27FC236}">
                <a16:creationId xmlns:a16="http://schemas.microsoft.com/office/drawing/2014/main" id="{0BDC095B-EBDD-B4A6-3F1C-318EA3541EC2}"/>
              </a:ext>
            </a:extLst>
          </p:cNvPr>
          <p:cNvSpPr>
            <a:spLocks noGrp="1"/>
          </p:cNvSpPr>
          <p:nvPr>
            <p:ph type="sldNum" sz="quarter" idx="12"/>
          </p:nvPr>
        </p:nvSpPr>
        <p:spPr/>
        <p:txBody>
          <a:bodyPr/>
          <a:lstStyle/>
          <a:p>
            <a:pPr>
              <a:defRPr/>
            </a:pPr>
            <a:fld id="{B12238C4-7BC6-45A6-845A-0D12BF12CF8B}" type="slidenum">
              <a:rPr lang="de-AT" smtClean="0"/>
              <a:pPr>
                <a:defRPr/>
              </a:pPr>
              <a:t>3</a:t>
            </a:fld>
            <a:endParaRPr lang="de-AT" dirty="0"/>
          </a:p>
        </p:txBody>
      </p:sp>
      <p:cxnSp>
        <p:nvCxnSpPr>
          <p:cNvPr id="12" name="Gerade Verbindung mit Pfeil 11">
            <a:extLst>
              <a:ext uri="{FF2B5EF4-FFF2-40B4-BE49-F238E27FC236}">
                <a16:creationId xmlns:a16="http://schemas.microsoft.com/office/drawing/2014/main" id="{3EB90113-2B46-3B38-425C-2DE2E5B7BDC0}"/>
              </a:ext>
            </a:extLst>
          </p:cNvPr>
          <p:cNvCxnSpPr/>
          <p:nvPr/>
        </p:nvCxnSpPr>
        <p:spPr>
          <a:xfrm>
            <a:off x="683568" y="1772816"/>
            <a:ext cx="0" cy="3551583"/>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EBC0119F-AA46-FE64-1B24-2DAE5D34AF9A}"/>
              </a:ext>
            </a:extLst>
          </p:cNvPr>
          <p:cNvSpPr txBox="1"/>
          <p:nvPr/>
        </p:nvSpPr>
        <p:spPr>
          <a:xfrm>
            <a:off x="109253" y="1290706"/>
            <a:ext cx="1556841" cy="1200329"/>
          </a:xfrm>
          <a:prstGeom prst="rect">
            <a:avLst/>
          </a:prstGeom>
          <a:noFill/>
        </p:spPr>
        <p:txBody>
          <a:bodyPr wrap="square" rtlCol="0">
            <a:spAutoFit/>
          </a:bodyPr>
          <a:lstStyle/>
          <a:p>
            <a:r>
              <a:rPr lang="de-AT" u="sng" dirty="0"/>
              <a:t>Bedürfnisse</a:t>
            </a:r>
            <a:r>
              <a:rPr lang="de-AT" dirty="0"/>
              <a:t> </a:t>
            </a:r>
          </a:p>
          <a:p>
            <a:endParaRPr lang="de-DE" dirty="0"/>
          </a:p>
          <a:p>
            <a:r>
              <a:rPr lang="de-DE" dirty="0"/>
              <a:t> </a:t>
            </a:r>
          </a:p>
          <a:p>
            <a:r>
              <a:rPr lang="de-AT" dirty="0"/>
              <a:t> </a:t>
            </a:r>
          </a:p>
        </p:txBody>
      </p:sp>
      <p:sp>
        <p:nvSpPr>
          <p:cNvPr id="15" name="Textfeld 14">
            <a:extLst>
              <a:ext uri="{FF2B5EF4-FFF2-40B4-BE49-F238E27FC236}">
                <a16:creationId xmlns:a16="http://schemas.microsoft.com/office/drawing/2014/main" id="{19656574-076F-A288-C61E-5CA67AD6D9B4}"/>
              </a:ext>
            </a:extLst>
          </p:cNvPr>
          <p:cNvSpPr txBox="1"/>
          <p:nvPr/>
        </p:nvSpPr>
        <p:spPr>
          <a:xfrm>
            <a:off x="284097" y="75982"/>
            <a:ext cx="3423807" cy="584775"/>
          </a:xfrm>
          <a:prstGeom prst="rect">
            <a:avLst/>
          </a:prstGeom>
          <a:noFill/>
        </p:spPr>
        <p:txBody>
          <a:bodyPr wrap="square" rtlCol="0">
            <a:spAutoFit/>
          </a:bodyPr>
          <a:lstStyle/>
          <a:p>
            <a:r>
              <a:rPr lang="de-AT" sz="3200" dirty="0"/>
              <a:t>Plananalyse</a:t>
            </a:r>
          </a:p>
        </p:txBody>
      </p:sp>
      <p:sp>
        <p:nvSpPr>
          <p:cNvPr id="17" name="Textfeld 16">
            <a:extLst>
              <a:ext uri="{FF2B5EF4-FFF2-40B4-BE49-F238E27FC236}">
                <a16:creationId xmlns:a16="http://schemas.microsoft.com/office/drawing/2014/main" id="{664CAA7C-2084-039B-F94F-C7102C5EB3D6}"/>
              </a:ext>
            </a:extLst>
          </p:cNvPr>
          <p:cNvSpPr txBox="1"/>
          <p:nvPr/>
        </p:nvSpPr>
        <p:spPr>
          <a:xfrm>
            <a:off x="1338792" y="4894817"/>
            <a:ext cx="3942105" cy="646331"/>
          </a:xfrm>
          <a:prstGeom prst="rect">
            <a:avLst/>
          </a:prstGeom>
          <a:noFill/>
        </p:spPr>
        <p:txBody>
          <a:bodyPr wrap="none" rtlCol="0">
            <a:spAutoFit/>
          </a:bodyPr>
          <a:lstStyle/>
          <a:p>
            <a:r>
              <a:rPr lang="de-AT" dirty="0"/>
              <a:t>Mittel: 	dazugehörige Mittel</a:t>
            </a:r>
          </a:p>
          <a:p>
            <a:r>
              <a:rPr lang="de-AT" dirty="0"/>
              <a:t>	Strategie zur Zielerreichung</a:t>
            </a:r>
          </a:p>
        </p:txBody>
      </p:sp>
      <p:cxnSp>
        <p:nvCxnSpPr>
          <p:cNvPr id="18" name="Gerade Verbindung mit Pfeil 17">
            <a:extLst>
              <a:ext uri="{FF2B5EF4-FFF2-40B4-BE49-F238E27FC236}">
                <a16:creationId xmlns:a16="http://schemas.microsoft.com/office/drawing/2014/main" id="{60F4EF26-A548-4197-F120-44B8A69510A0}"/>
              </a:ext>
            </a:extLst>
          </p:cNvPr>
          <p:cNvCxnSpPr/>
          <p:nvPr/>
        </p:nvCxnSpPr>
        <p:spPr>
          <a:xfrm flipV="1">
            <a:off x="1763688" y="2527301"/>
            <a:ext cx="0" cy="2332382"/>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extfeld 18">
            <a:extLst>
              <a:ext uri="{FF2B5EF4-FFF2-40B4-BE49-F238E27FC236}">
                <a16:creationId xmlns:a16="http://schemas.microsoft.com/office/drawing/2014/main" id="{A2AC1857-3696-2E82-871E-E304147CA59E}"/>
              </a:ext>
            </a:extLst>
          </p:cNvPr>
          <p:cNvSpPr txBox="1"/>
          <p:nvPr/>
        </p:nvSpPr>
        <p:spPr>
          <a:xfrm>
            <a:off x="1514589" y="2131749"/>
            <a:ext cx="3418592" cy="923330"/>
          </a:xfrm>
          <a:prstGeom prst="rect">
            <a:avLst/>
          </a:prstGeom>
          <a:noFill/>
        </p:spPr>
        <p:txBody>
          <a:bodyPr wrap="square" rtlCol="0">
            <a:spAutoFit/>
          </a:bodyPr>
          <a:lstStyle/>
          <a:p>
            <a:r>
              <a:rPr lang="de-AT" dirty="0"/>
              <a:t>Ziel: 	das durch bestimmte 	Handlungsweise 	erreicht werden soll</a:t>
            </a:r>
          </a:p>
        </p:txBody>
      </p:sp>
      <p:sp>
        <p:nvSpPr>
          <p:cNvPr id="20" name="Textfeld 19">
            <a:extLst>
              <a:ext uri="{FF2B5EF4-FFF2-40B4-BE49-F238E27FC236}">
                <a16:creationId xmlns:a16="http://schemas.microsoft.com/office/drawing/2014/main" id="{504B94EE-F03F-F999-6527-8C1720E0EDE2}"/>
              </a:ext>
            </a:extLst>
          </p:cNvPr>
          <p:cNvSpPr txBox="1"/>
          <p:nvPr/>
        </p:nvSpPr>
        <p:spPr>
          <a:xfrm>
            <a:off x="1001179" y="2740614"/>
            <a:ext cx="513410" cy="1736053"/>
          </a:xfrm>
          <a:prstGeom prst="rect">
            <a:avLst/>
          </a:prstGeom>
          <a:noFill/>
          <a:ln>
            <a:solidFill>
              <a:schemeClr val="accent1"/>
            </a:solidFill>
          </a:ln>
        </p:spPr>
        <p:txBody>
          <a:bodyPr vert="wordArtVert" wrap="none" rtlCol="0">
            <a:spAutoFit/>
          </a:bodyPr>
          <a:lstStyle/>
          <a:p>
            <a:r>
              <a:rPr lang="de-AT" dirty="0"/>
              <a:t>PLÄNE</a:t>
            </a:r>
          </a:p>
        </p:txBody>
      </p:sp>
      <p:sp>
        <p:nvSpPr>
          <p:cNvPr id="21" name="Textfeld 20">
            <a:extLst>
              <a:ext uri="{FF2B5EF4-FFF2-40B4-BE49-F238E27FC236}">
                <a16:creationId xmlns:a16="http://schemas.microsoft.com/office/drawing/2014/main" id="{8E674ECA-C24F-3A1F-7BB3-506BC88B434B}"/>
              </a:ext>
            </a:extLst>
          </p:cNvPr>
          <p:cNvSpPr txBox="1"/>
          <p:nvPr/>
        </p:nvSpPr>
        <p:spPr>
          <a:xfrm>
            <a:off x="1924429" y="2751933"/>
            <a:ext cx="351828" cy="1735283"/>
          </a:xfrm>
          <a:prstGeom prst="rect">
            <a:avLst/>
          </a:prstGeom>
          <a:noFill/>
          <a:ln>
            <a:solidFill>
              <a:schemeClr val="accent1"/>
            </a:solidFill>
          </a:ln>
        </p:spPr>
        <p:txBody>
          <a:bodyPr vert="wordArtVert" wrap="square" rtlCol="0">
            <a:spAutoFit/>
          </a:bodyPr>
          <a:lstStyle/>
          <a:p>
            <a:r>
              <a:rPr lang="de-AT" sz="1000" dirty="0"/>
              <a:t>IMPERATIV</a:t>
            </a:r>
          </a:p>
        </p:txBody>
      </p:sp>
      <p:sp>
        <p:nvSpPr>
          <p:cNvPr id="22" name="Textfeld 21">
            <a:extLst>
              <a:ext uri="{FF2B5EF4-FFF2-40B4-BE49-F238E27FC236}">
                <a16:creationId xmlns:a16="http://schemas.microsoft.com/office/drawing/2014/main" id="{62270D0C-1CC2-F51A-FC3B-37A67A1457EF}"/>
              </a:ext>
            </a:extLst>
          </p:cNvPr>
          <p:cNvSpPr txBox="1"/>
          <p:nvPr/>
        </p:nvSpPr>
        <p:spPr>
          <a:xfrm>
            <a:off x="2618551" y="3304208"/>
            <a:ext cx="986167" cy="923330"/>
          </a:xfrm>
          <a:prstGeom prst="rect">
            <a:avLst/>
          </a:prstGeom>
          <a:noFill/>
        </p:spPr>
        <p:txBody>
          <a:bodyPr wrap="none" rtlCol="0">
            <a:spAutoFit/>
          </a:bodyPr>
          <a:lstStyle/>
          <a:p>
            <a:r>
              <a:rPr lang="de-AT" dirty="0"/>
              <a:t>Warum?</a:t>
            </a:r>
          </a:p>
          <a:p>
            <a:r>
              <a:rPr lang="de-AT" dirty="0"/>
              <a:t>Wozu?</a:t>
            </a:r>
          </a:p>
          <a:p>
            <a:r>
              <a:rPr lang="de-AT" dirty="0"/>
              <a:t>Wie?</a:t>
            </a:r>
          </a:p>
        </p:txBody>
      </p:sp>
      <p:sp>
        <p:nvSpPr>
          <p:cNvPr id="25" name="Textfeld 24">
            <a:extLst>
              <a:ext uri="{FF2B5EF4-FFF2-40B4-BE49-F238E27FC236}">
                <a16:creationId xmlns:a16="http://schemas.microsoft.com/office/drawing/2014/main" id="{0E090FC5-B4DC-F2C0-3560-FB0F8AFF81D5}"/>
              </a:ext>
            </a:extLst>
          </p:cNvPr>
          <p:cNvSpPr txBox="1"/>
          <p:nvPr/>
        </p:nvSpPr>
        <p:spPr>
          <a:xfrm>
            <a:off x="340360" y="5506841"/>
            <a:ext cx="938170" cy="1200329"/>
          </a:xfrm>
          <a:prstGeom prst="rect">
            <a:avLst/>
          </a:prstGeom>
          <a:noFill/>
        </p:spPr>
        <p:txBody>
          <a:bodyPr wrap="square" rtlCol="0">
            <a:spAutoFit/>
          </a:bodyPr>
          <a:lstStyle/>
          <a:p>
            <a:r>
              <a:rPr lang="de-AT" u="sng" dirty="0"/>
              <a:t>V-i-S</a:t>
            </a:r>
            <a:r>
              <a:rPr lang="de-AT" dirty="0"/>
              <a:t> </a:t>
            </a:r>
          </a:p>
          <a:p>
            <a:endParaRPr lang="de-DE" dirty="0"/>
          </a:p>
          <a:p>
            <a:r>
              <a:rPr lang="de-DE" dirty="0"/>
              <a:t> </a:t>
            </a:r>
          </a:p>
          <a:p>
            <a:r>
              <a:rPr lang="de-AT" dirty="0"/>
              <a:t> </a:t>
            </a:r>
          </a:p>
        </p:txBody>
      </p:sp>
      <p:sp>
        <p:nvSpPr>
          <p:cNvPr id="26" name="Ellipse 25">
            <a:extLst>
              <a:ext uri="{FF2B5EF4-FFF2-40B4-BE49-F238E27FC236}">
                <a16:creationId xmlns:a16="http://schemas.microsoft.com/office/drawing/2014/main" id="{157F2D36-4A72-ADDB-5A35-94FDEC1F3311}"/>
              </a:ext>
            </a:extLst>
          </p:cNvPr>
          <p:cNvSpPr/>
          <p:nvPr/>
        </p:nvSpPr>
        <p:spPr>
          <a:xfrm>
            <a:off x="345637" y="5364987"/>
            <a:ext cx="675861" cy="6663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7" name="Rechteck: abgerundete Ecken 26">
            <a:extLst>
              <a:ext uri="{FF2B5EF4-FFF2-40B4-BE49-F238E27FC236}">
                <a16:creationId xmlns:a16="http://schemas.microsoft.com/office/drawing/2014/main" id="{548FFB54-94EC-593A-C53D-B9CFC0869768}"/>
              </a:ext>
            </a:extLst>
          </p:cNvPr>
          <p:cNvSpPr/>
          <p:nvPr/>
        </p:nvSpPr>
        <p:spPr>
          <a:xfrm>
            <a:off x="129301" y="1290706"/>
            <a:ext cx="1385288" cy="4415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29" name="Gruppieren 28">
            <a:extLst>
              <a:ext uri="{FF2B5EF4-FFF2-40B4-BE49-F238E27FC236}">
                <a16:creationId xmlns:a16="http://schemas.microsoft.com/office/drawing/2014/main" id="{2E493267-461F-F865-DD9A-CA93EBAF1D46}"/>
              </a:ext>
            </a:extLst>
          </p:cNvPr>
          <p:cNvGrpSpPr/>
          <p:nvPr/>
        </p:nvGrpSpPr>
        <p:grpSpPr>
          <a:xfrm>
            <a:off x="5293572" y="2255627"/>
            <a:ext cx="3418592" cy="2706025"/>
            <a:chOff x="4459298" y="2899426"/>
            <a:chExt cx="3798079" cy="2378169"/>
          </a:xfrm>
        </p:grpSpPr>
        <p:sp>
          <p:nvSpPr>
            <p:cNvPr id="30" name="Ellipse 29">
              <a:extLst>
                <a:ext uri="{FF2B5EF4-FFF2-40B4-BE49-F238E27FC236}">
                  <a16:creationId xmlns:a16="http://schemas.microsoft.com/office/drawing/2014/main" id="{B111E235-A186-4313-4A81-05146A3AD771}"/>
                </a:ext>
              </a:extLst>
            </p:cNvPr>
            <p:cNvSpPr/>
            <p:nvPr/>
          </p:nvSpPr>
          <p:spPr>
            <a:xfrm>
              <a:off x="5193986" y="4611291"/>
              <a:ext cx="675861" cy="6663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1" name="Ellipse 30">
              <a:extLst>
                <a:ext uri="{FF2B5EF4-FFF2-40B4-BE49-F238E27FC236}">
                  <a16:creationId xmlns:a16="http://schemas.microsoft.com/office/drawing/2014/main" id="{742C9070-9852-06F8-B64E-2CF2D852DF0A}"/>
                </a:ext>
              </a:extLst>
            </p:cNvPr>
            <p:cNvSpPr/>
            <p:nvPr/>
          </p:nvSpPr>
          <p:spPr>
            <a:xfrm>
              <a:off x="4459298" y="4611291"/>
              <a:ext cx="675861" cy="6663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2" name="Ellipse 31">
              <a:extLst>
                <a:ext uri="{FF2B5EF4-FFF2-40B4-BE49-F238E27FC236}">
                  <a16:creationId xmlns:a16="http://schemas.microsoft.com/office/drawing/2014/main" id="{D857AB91-B783-6651-AD4A-3E9267879AAB}"/>
                </a:ext>
              </a:extLst>
            </p:cNvPr>
            <p:cNvSpPr/>
            <p:nvPr/>
          </p:nvSpPr>
          <p:spPr>
            <a:xfrm>
              <a:off x="5928674" y="4600635"/>
              <a:ext cx="675861" cy="6663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3" name="Textfeld 32">
              <a:extLst>
                <a:ext uri="{FF2B5EF4-FFF2-40B4-BE49-F238E27FC236}">
                  <a16:creationId xmlns:a16="http://schemas.microsoft.com/office/drawing/2014/main" id="{F644A736-8F31-F0D0-E291-F73DC4BFE232}"/>
                </a:ext>
              </a:extLst>
            </p:cNvPr>
            <p:cNvSpPr txBox="1"/>
            <p:nvPr/>
          </p:nvSpPr>
          <p:spPr>
            <a:xfrm flipV="1">
              <a:off x="5286761" y="3641473"/>
              <a:ext cx="513410" cy="609124"/>
            </a:xfrm>
            <a:prstGeom prst="rect">
              <a:avLst/>
            </a:prstGeom>
            <a:noFill/>
            <a:ln>
              <a:solidFill>
                <a:schemeClr val="accent1"/>
              </a:solidFill>
            </a:ln>
          </p:spPr>
          <p:txBody>
            <a:bodyPr vert="wordArtVert" wrap="square" rtlCol="0">
              <a:spAutoFit/>
            </a:bodyPr>
            <a:lstStyle/>
            <a:p>
              <a:endParaRPr lang="de-AT" dirty="0"/>
            </a:p>
          </p:txBody>
        </p:sp>
        <p:sp>
          <p:nvSpPr>
            <p:cNvPr id="34" name="Rechteck: abgerundete Ecken 33">
              <a:extLst>
                <a:ext uri="{FF2B5EF4-FFF2-40B4-BE49-F238E27FC236}">
                  <a16:creationId xmlns:a16="http://schemas.microsoft.com/office/drawing/2014/main" id="{64EF3ABD-7A1B-0E5A-7DC3-83DCA3BD9B66}"/>
                </a:ext>
              </a:extLst>
            </p:cNvPr>
            <p:cNvSpPr/>
            <p:nvPr/>
          </p:nvSpPr>
          <p:spPr>
            <a:xfrm>
              <a:off x="4924476" y="2899426"/>
              <a:ext cx="1237979" cy="3693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cxnSp>
          <p:nvCxnSpPr>
            <p:cNvPr id="35" name="Gerader Verbinder 34">
              <a:extLst>
                <a:ext uri="{FF2B5EF4-FFF2-40B4-BE49-F238E27FC236}">
                  <a16:creationId xmlns:a16="http://schemas.microsoft.com/office/drawing/2014/main" id="{922AD8B7-FA98-E8EC-E054-593D8042C55B}"/>
                </a:ext>
              </a:extLst>
            </p:cNvPr>
            <p:cNvCxnSpPr>
              <a:stCxn id="34" idx="2"/>
              <a:endCxn id="33" idx="2"/>
            </p:cNvCxnSpPr>
            <p:nvPr/>
          </p:nvCxnSpPr>
          <p:spPr>
            <a:xfrm>
              <a:off x="5543466" y="3268758"/>
              <a:ext cx="0" cy="37271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2076445D-D178-B059-66DB-5CA9DDF9252F}"/>
                </a:ext>
              </a:extLst>
            </p:cNvPr>
            <p:cNvCxnSpPr/>
            <p:nvPr/>
          </p:nvCxnSpPr>
          <p:spPr>
            <a:xfrm>
              <a:off x="5531916" y="4273526"/>
              <a:ext cx="0" cy="37271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Gerader Verbinder 36">
              <a:extLst>
                <a:ext uri="{FF2B5EF4-FFF2-40B4-BE49-F238E27FC236}">
                  <a16:creationId xmlns:a16="http://schemas.microsoft.com/office/drawing/2014/main" id="{36A4276A-C4BC-3B46-C7F1-04ADD08CA4C6}"/>
                </a:ext>
              </a:extLst>
            </p:cNvPr>
            <p:cNvCxnSpPr>
              <a:cxnSpLocks/>
              <a:stCxn id="33" idx="0"/>
              <a:endCxn id="32" idx="0"/>
            </p:cNvCxnSpPr>
            <p:nvPr/>
          </p:nvCxnSpPr>
          <p:spPr>
            <a:xfrm>
              <a:off x="5543466" y="4250597"/>
              <a:ext cx="723139" cy="350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9AFC0CAB-CEAD-827A-01AC-00727AE43520}"/>
                </a:ext>
              </a:extLst>
            </p:cNvPr>
            <p:cNvCxnSpPr>
              <a:cxnSpLocks/>
            </p:cNvCxnSpPr>
            <p:nvPr/>
          </p:nvCxnSpPr>
          <p:spPr>
            <a:xfrm flipV="1">
              <a:off x="4891936" y="4259670"/>
              <a:ext cx="606642" cy="325528"/>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feld 38">
              <a:extLst>
                <a:ext uri="{FF2B5EF4-FFF2-40B4-BE49-F238E27FC236}">
                  <a16:creationId xmlns:a16="http://schemas.microsoft.com/office/drawing/2014/main" id="{8AC42D50-5393-1118-5C3B-09CA458153E3}"/>
                </a:ext>
              </a:extLst>
            </p:cNvPr>
            <p:cNvSpPr txBox="1"/>
            <p:nvPr/>
          </p:nvSpPr>
          <p:spPr>
            <a:xfrm flipV="1">
              <a:off x="6812228" y="3665126"/>
              <a:ext cx="513410" cy="609124"/>
            </a:xfrm>
            <a:prstGeom prst="rect">
              <a:avLst/>
            </a:prstGeom>
            <a:noFill/>
            <a:ln>
              <a:solidFill>
                <a:schemeClr val="accent1"/>
              </a:solidFill>
            </a:ln>
          </p:spPr>
          <p:txBody>
            <a:bodyPr vert="wordArtVert" wrap="square" rtlCol="0">
              <a:spAutoFit/>
            </a:bodyPr>
            <a:lstStyle/>
            <a:p>
              <a:endParaRPr lang="de-AT" dirty="0"/>
            </a:p>
          </p:txBody>
        </p:sp>
        <p:cxnSp>
          <p:nvCxnSpPr>
            <p:cNvPr id="40" name="Gerader Verbinder 39">
              <a:extLst>
                <a:ext uri="{FF2B5EF4-FFF2-40B4-BE49-F238E27FC236}">
                  <a16:creationId xmlns:a16="http://schemas.microsoft.com/office/drawing/2014/main" id="{BFE05745-B1A6-0792-D633-BDF9BCC357A4}"/>
                </a:ext>
              </a:extLst>
            </p:cNvPr>
            <p:cNvCxnSpPr>
              <a:cxnSpLocks/>
              <a:endCxn id="39" idx="2"/>
            </p:cNvCxnSpPr>
            <p:nvPr/>
          </p:nvCxnSpPr>
          <p:spPr>
            <a:xfrm>
              <a:off x="5845270" y="3280096"/>
              <a:ext cx="1223663" cy="385030"/>
            </a:xfrm>
            <a:prstGeom prst="line">
              <a:avLst/>
            </a:prstGeom>
          </p:spPr>
          <p:style>
            <a:lnRef idx="1">
              <a:schemeClr val="accent1"/>
            </a:lnRef>
            <a:fillRef idx="0">
              <a:schemeClr val="accent1"/>
            </a:fillRef>
            <a:effectRef idx="0">
              <a:schemeClr val="accent1"/>
            </a:effectRef>
            <a:fontRef idx="minor">
              <a:schemeClr val="tx1"/>
            </a:fontRef>
          </p:style>
        </p:cxnSp>
        <p:sp>
          <p:nvSpPr>
            <p:cNvPr id="41" name="Ellipse 40">
              <a:extLst>
                <a:ext uri="{FF2B5EF4-FFF2-40B4-BE49-F238E27FC236}">
                  <a16:creationId xmlns:a16="http://schemas.microsoft.com/office/drawing/2014/main" id="{6E8FB4F6-B09F-C8B0-BDD4-7BBB00385A8C}"/>
                </a:ext>
              </a:extLst>
            </p:cNvPr>
            <p:cNvSpPr/>
            <p:nvPr/>
          </p:nvSpPr>
          <p:spPr>
            <a:xfrm>
              <a:off x="6821032" y="4582735"/>
              <a:ext cx="675861" cy="6663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42" name="Ellipse 41">
              <a:extLst>
                <a:ext uri="{FF2B5EF4-FFF2-40B4-BE49-F238E27FC236}">
                  <a16:creationId xmlns:a16="http://schemas.microsoft.com/office/drawing/2014/main" id="{E8806D85-F3AA-B235-8733-28E52ACEE4DB}"/>
                </a:ext>
              </a:extLst>
            </p:cNvPr>
            <p:cNvSpPr/>
            <p:nvPr/>
          </p:nvSpPr>
          <p:spPr>
            <a:xfrm>
              <a:off x="7581516" y="4582735"/>
              <a:ext cx="675861" cy="6663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cxnSp>
          <p:nvCxnSpPr>
            <p:cNvPr id="43" name="Gerader Verbinder 42">
              <a:extLst>
                <a:ext uri="{FF2B5EF4-FFF2-40B4-BE49-F238E27FC236}">
                  <a16:creationId xmlns:a16="http://schemas.microsoft.com/office/drawing/2014/main" id="{6E719B7A-48A2-1CFC-5A9C-72BDF71F27FE}"/>
                </a:ext>
              </a:extLst>
            </p:cNvPr>
            <p:cNvCxnSpPr>
              <a:cxnSpLocks/>
              <a:endCxn id="42" idx="0"/>
            </p:cNvCxnSpPr>
            <p:nvPr/>
          </p:nvCxnSpPr>
          <p:spPr>
            <a:xfrm>
              <a:off x="7177635" y="4268632"/>
              <a:ext cx="741812" cy="314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9C05353F-CA0E-C31D-A841-9927E12BF4CD}"/>
                </a:ext>
              </a:extLst>
            </p:cNvPr>
            <p:cNvCxnSpPr>
              <a:cxnSpLocks/>
              <a:stCxn id="39" idx="0"/>
            </p:cNvCxnSpPr>
            <p:nvPr/>
          </p:nvCxnSpPr>
          <p:spPr>
            <a:xfrm>
              <a:off x="7068933" y="4274250"/>
              <a:ext cx="7085" cy="308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Gerader Verbinder 44">
              <a:extLst>
                <a:ext uri="{FF2B5EF4-FFF2-40B4-BE49-F238E27FC236}">
                  <a16:creationId xmlns:a16="http://schemas.microsoft.com/office/drawing/2014/main" id="{0298BF87-3A7D-B39C-51D6-B97441F42764}"/>
                </a:ext>
              </a:extLst>
            </p:cNvPr>
            <p:cNvCxnSpPr>
              <a:cxnSpLocks/>
              <a:endCxn id="42" idx="0"/>
            </p:cNvCxnSpPr>
            <p:nvPr/>
          </p:nvCxnSpPr>
          <p:spPr>
            <a:xfrm>
              <a:off x="5744566" y="4259670"/>
              <a:ext cx="2174881" cy="323065"/>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Gerader Verbinder 45">
              <a:extLst>
                <a:ext uri="{FF2B5EF4-FFF2-40B4-BE49-F238E27FC236}">
                  <a16:creationId xmlns:a16="http://schemas.microsoft.com/office/drawing/2014/main" id="{A901DEC2-588C-DD21-5DEB-15C86181983E}"/>
                </a:ext>
              </a:extLst>
            </p:cNvPr>
            <p:cNvCxnSpPr>
              <a:cxnSpLocks/>
              <a:endCxn id="41" idx="1"/>
            </p:cNvCxnSpPr>
            <p:nvPr/>
          </p:nvCxnSpPr>
          <p:spPr>
            <a:xfrm>
              <a:off x="5728557" y="4245361"/>
              <a:ext cx="1191453" cy="434952"/>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8231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80AE939D-7E01-0A07-736A-535EAACC1E39}"/>
              </a:ext>
            </a:extLst>
          </p:cNvPr>
          <p:cNvSpPr>
            <a:spLocks noGrp="1"/>
          </p:cNvSpPr>
          <p:nvPr>
            <p:ph type="dt" sz="half" idx="10"/>
          </p:nvPr>
        </p:nvSpPr>
        <p:spPr/>
        <p:txBody>
          <a:bodyPr/>
          <a:lstStyle/>
          <a:p>
            <a:pPr>
              <a:defRPr/>
            </a:pPr>
            <a:r>
              <a:rPr lang="de-AT"/>
              <a:t>Birgit Harb</a:t>
            </a:r>
          </a:p>
        </p:txBody>
      </p:sp>
      <p:sp>
        <p:nvSpPr>
          <p:cNvPr id="5" name="Fußzeilenplatzhalter 4">
            <a:extLst>
              <a:ext uri="{FF2B5EF4-FFF2-40B4-BE49-F238E27FC236}">
                <a16:creationId xmlns:a16="http://schemas.microsoft.com/office/drawing/2014/main" id="{FA665395-99EA-8671-EA4D-BBC3403EE0AE}"/>
              </a:ext>
            </a:extLst>
          </p:cNvPr>
          <p:cNvSpPr>
            <a:spLocks noGrp="1"/>
          </p:cNvSpPr>
          <p:nvPr>
            <p:ph type="ftr" sz="quarter" idx="11"/>
          </p:nvPr>
        </p:nvSpPr>
        <p:spPr/>
        <p:txBody>
          <a:bodyPr/>
          <a:lstStyle/>
          <a:p>
            <a:pPr>
              <a:defRPr/>
            </a:pPr>
            <a:r>
              <a:rPr lang="de-AT"/>
              <a:t>AVM</a:t>
            </a:r>
            <a:endParaRPr lang="de-AT" dirty="0"/>
          </a:p>
        </p:txBody>
      </p:sp>
      <p:sp>
        <p:nvSpPr>
          <p:cNvPr id="6" name="Foliennummernplatzhalter 5">
            <a:extLst>
              <a:ext uri="{FF2B5EF4-FFF2-40B4-BE49-F238E27FC236}">
                <a16:creationId xmlns:a16="http://schemas.microsoft.com/office/drawing/2014/main" id="{1BC5C891-A712-75FC-7D81-909CE6C54B5B}"/>
              </a:ext>
            </a:extLst>
          </p:cNvPr>
          <p:cNvSpPr>
            <a:spLocks noGrp="1"/>
          </p:cNvSpPr>
          <p:nvPr>
            <p:ph type="sldNum" sz="quarter" idx="12"/>
          </p:nvPr>
        </p:nvSpPr>
        <p:spPr/>
        <p:txBody>
          <a:bodyPr/>
          <a:lstStyle/>
          <a:p>
            <a:pPr>
              <a:defRPr/>
            </a:pPr>
            <a:fld id="{B12238C4-7BC6-45A6-845A-0D12BF12CF8B}" type="slidenum">
              <a:rPr lang="de-AT" smtClean="0"/>
              <a:pPr>
                <a:defRPr/>
              </a:pPr>
              <a:t>4</a:t>
            </a:fld>
            <a:endParaRPr lang="de-AT" dirty="0"/>
          </a:p>
        </p:txBody>
      </p:sp>
      <p:sp>
        <p:nvSpPr>
          <p:cNvPr id="2" name="Textfeld 1">
            <a:extLst>
              <a:ext uri="{FF2B5EF4-FFF2-40B4-BE49-F238E27FC236}">
                <a16:creationId xmlns:a16="http://schemas.microsoft.com/office/drawing/2014/main" id="{3DA057BE-EDB7-D70B-D108-0C5ED2A4CC2C}"/>
              </a:ext>
            </a:extLst>
          </p:cNvPr>
          <p:cNvSpPr txBox="1"/>
          <p:nvPr/>
        </p:nvSpPr>
        <p:spPr>
          <a:xfrm>
            <a:off x="284097" y="75982"/>
            <a:ext cx="3423807" cy="584775"/>
          </a:xfrm>
          <a:prstGeom prst="rect">
            <a:avLst/>
          </a:prstGeom>
          <a:noFill/>
        </p:spPr>
        <p:txBody>
          <a:bodyPr wrap="square" rtlCol="0">
            <a:spAutoFit/>
          </a:bodyPr>
          <a:lstStyle/>
          <a:p>
            <a:r>
              <a:rPr lang="de-AT" sz="3200" dirty="0"/>
              <a:t>Plananalyse</a:t>
            </a:r>
          </a:p>
        </p:txBody>
      </p:sp>
      <p:sp>
        <p:nvSpPr>
          <p:cNvPr id="27" name="Textfeld 26">
            <a:extLst>
              <a:ext uri="{FF2B5EF4-FFF2-40B4-BE49-F238E27FC236}">
                <a16:creationId xmlns:a16="http://schemas.microsoft.com/office/drawing/2014/main" id="{8715F9BC-FCE5-0C48-5B8B-5FC78FA0C74D}"/>
              </a:ext>
            </a:extLst>
          </p:cNvPr>
          <p:cNvSpPr txBox="1"/>
          <p:nvPr/>
        </p:nvSpPr>
        <p:spPr>
          <a:xfrm>
            <a:off x="250825" y="696508"/>
            <a:ext cx="8642350" cy="1107996"/>
          </a:xfrm>
          <a:prstGeom prst="rect">
            <a:avLst/>
          </a:prstGeom>
          <a:noFill/>
        </p:spPr>
        <p:txBody>
          <a:bodyPr wrap="square">
            <a:spAutoFit/>
          </a:bodyPr>
          <a:lstStyle/>
          <a:p>
            <a:pPr hangingPunct="0">
              <a:spcAft>
                <a:spcPts val="0"/>
              </a:spcAft>
            </a:pPr>
            <a:r>
              <a:rPr lang="de-AT" sz="1200" dirty="0">
                <a:effectLst/>
                <a:latin typeface="+mn-lt"/>
                <a:ea typeface="Arial Unicode MS"/>
                <a:cs typeface="Calibri" panose="020F0502020204030204" pitchFamily="34" charset="0"/>
              </a:rPr>
              <a:t>Der Patient berichtet, dass er Angst habe, dass ihm ein Stein auf den Kopf fallen könnte. Er schaue deshalb immer nach oben, wenn er wo unten durchgehen müsse. Er meint, dass man nie sicher sein könne, dass nichts passiert. Sein Motto wäre „besser einmal mehr aufgepasst, als getroffen und tot oder verletzt! Das sei auch in anderen Situationen wie etwa in seinem Beruf so. Auch dort kontrolliere er lieber einmal öfter, als einen Fehler zu übersehen. Es sei nämlich schrecklich, wenn</a:t>
            </a:r>
            <a:br>
              <a:rPr lang="de-AT" sz="1200" dirty="0">
                <a:effectLst/>
                <a:latin typeface="+mn-lt"/>
                <a:ea typeface="Arial Unicode MS"/>
                <a:cs typeface="Calibri" panose="020F0502020204030204" pitchFamily="34" charset="0"/>
              </a:rPr>
            </a:br>
            <a:r>
              <a:rPr lang="de-AT" sz="1200" dirty="0">
                <a:effectLst/>
                <a:latin typeface="+mn-lt"/>
                <a:ea typeface="Arial Unicode MS"/>
                <a:cs typeface="Calibri" panose="020F0502020204030204" pitchFamily="34" charset="0"/>
              </a:rPr>
              <a:t>jemand einen Fehler entdecken würde. Das würde er nicht aushalten. Er versuche nämlich möglichst perfekt zu sein.</a:t>
            </a:r>
            <a:r>
              <a:rPr lang="de-AT" sz="1800" b="1" dirty="0">
                <a:effectLst/>
                <a:latin typeface="Calibri" panose="020F0502020204030204" pitchFamily="34" charset="0"/>
                <a:ea typeface="Arial Unicode MS"/>
                <a:cs typeface="Calibri" panose="020F0502020204030204" pitchFamily="34" charset="0"/>
              </a:rPr>
              <a:t> </a:t>
            </a:r>
            <a:endParaRPr lang="de-AT" sz="1200" dirty="0">
              <a:effectLst/>
              <a:latin typeface="+mn-lt"/>
              <a:ea typeface="Calibri" panose="020F0502020204030204" pitchFamily="34" charset="0"/>
              <a:cs typeface="Times New Roman" panose="02020603050405020304" pitchFamily="18" charset="0"/>
            </a:endParaRPr>
          </a:p>
        </p:txBody>
      </p:sp>
      <p:grpSp>
        <p:nvGrpSpPr>
          <p:cNvPr id="61" name="Gruppieren 60">
            <a:extLst>
              <a:ext uri="{FF2B5EF4-FFF2-40B4-BE49-F238E27FC236}">
                <a16:creationId xmlns:a16="http://schemas.microsoft.com/office/drawing/2014/main" id="{6F3BEA23-611A-265A-D9CC-9595D2EFEB73}"/>
              </a:ext>
            </a:extLst>
          </p:cNvPr>
          <p:cNvGrpSpPr/>
          <p:nvPr/>
        </p:nvGrpSpPr>
        <p:grpSpPr>
          <a:xfrm>
            <a:off x="179512" y="2132856"/>
            <a:ext cx="10225136" cy="3447900"/>
            <a:chOff x="107504" y="2706077"/>
            <a:chExt cx="10225136" cy="3447900"/>
          </a:xfrm>
        </p:grpSpPr>
        <p:sp>
          <p:nvSpPr>
            <p:cNvPr id="29" name="Textfeld 28">
              <a:extLst>
                <a:ext uri="{FF2B5EF4-FFF2-40B4-BE49-F238E27FC236}">
                  <a16:creationId xmlns:a16="http://schemas.microsoft.com/office/drawing/2014/main" id="{960C2CA0-D7FA-2BBB-56A4-4394FEE12B90}"/>
                </a:ext>
              </a:extLst>
            </p:cNvPr>
            <p:cNvSpPr txBox="1"/>
            <p:nvPr/>
          </p:nvSpPr>
          <p:spPr>
            <a:xfrm>
              <a:off x="1691680" y="5335062"/>
              <a:ext cx="7920880" cy="338554"/>
            </a:xfrm>
            <a:prstGeom prst="rect">
              <a:avLst/>
            </a:prstGeom>
            <a:noFill/>
          </p:spPr>
          <p:txBody>
            <a:bodyPr wrap="square" rtlCol="0">
              <a:spAutoFit/>
            </a:bodyPr>
            <a:lstStyle/>
            <a:p>
              <a:r>
                <a:rPr lang="de-AT" sz="1600" dirty="0">
                  <a:effectLst/>
                  <a:latin typeface="+mj-lt"/>
                  <a:ea typeface="Arial Unicode MS"/>
                  <a:cs typeface="Calibri" panose="020F0502020204030204" pitchFamily="34" charset="0"/>
                </a:rPr>
                <a:t>Man kann nie sicher sein			mache keine Fehler</a:t>
              </a:r>
              <a:endParaRPr lang="de-AT" sz="1600" dirty="0">
                <a:effectLst/>
                <a:latin typeface="+mj-lt"/>
                <a:ea typeface="Calibri" panose="020F0502020204030204" pitchFamily="34" charset="0"/>
                <a:cs typeface="Times New Roman" panose="02020603050405020304" pitchFamily="18" charset="0"/>
              </a:endParaRPr>
            </a:p>
          </p:txBody>
        </p:sp>
        <p:sp>
          <p:nvSpPr>
            <p:cNvPr id="31" name="Textfeld 30">
              <a:extLst>
                <a:ext uri="{FF2B5EF4-FFF2-40B4-BE49-F238E27FC236}">
                  <a16:creationId xmlns:a16="http://schemas.microsoft.com/office/drawing/2014/main" id="{05AFADA6-1C19-1018-C808-C3E15378F1BA}"/>
                </a:ext>
              </a:extLst>
            </p:cNvPr>
            <p:cNvSpPr txBox="1"/>
            <p:nvPr/>
          </p:nvSpPr>
          <p:spPr>
            <a:xfrm>
              <a:off x="250825" y="4556083"/>
              <a:ext cx="9607613" cy="334772"/>
            </a:xfrm>
            <a:prstGeom prst="rect">
              <a:avLst/>
            </a:prstGeom>
            <a:noFill/>
          </p:spPr>
          <p:txBody>
            <a:bodyPr wrap="square">
              <a:spAutoFit/>
            </a:bodyPr>
            <a:lstStyle/>
            <a:p>
              <a:pPr fontAlgn="base" hangingPunct="0">
                <a:lnSpc>
                  <a:spcPct val="106000"/>
                </a:lnSpc>
                <a:spcAft>
                  <a:spcPts val="800"/>
                </a:spcAft>
              </a:pPr>
              <a:r>
                <a:rPr lang="de-AT" sz="1600" b="1" dirty="0">
                  <a:effectLst/>
                  <a:latin typeface="+mn-lt"/>
                  <a:ea typeface="Arial Unicode MS"/>
                  <a:cs typeface="Calibri" panose="020F0502020204030204" pitchFamily="34" charset="0"/>
                </a:rPr>
                <a:t>Pläne</a:t>
              </a:r>
              <a:r>
                <a:rPr lang="de-AT" sz="1600" dirty="0">
                  <a:effectLst/>
                  <a:latin typeface="+mn-lt"/>
                  <a:ea typeface="Arial Unicode MS"/>
                  <a:cs typeface="Calibri" panose="020F0502020204030204" pitchFamily="34" charset="0"/>
                </a:rPr>
                <a:t>	     besser einmal mehr aufgepasst als tot	     Fehler sind schrecklich </a:t>
              </a:r>
              <a:endParaRPr lang="de-AT" sz="1600" dirty="0">
                <a:effectLst/>
                <a:latin typeface="+mn-lt"/>
                <a:ea typeface="Calibri" panose="020F0502020204030204" pitchFamily="34" charset="0"/>
                <a:cs typeface="Times New Roman" panose="02020603050405020304" pitchFamily="18" charset="0"/>
              </a:endParaRPr>
            </a:p>
          </p:txBody>
        </p:sp>
        <p:sp>
          <p:nvSpPr>
            <p:cNvPr id="33" name="Textfeld 32">
              <a:extLst>
                <a:ext uri="{FF2B5EF4-FFF2-40B4-BE49-F238E27FC236}">
                  <a16:creationId xmlns:a16="http://schemas.microsoft.com/office/drawing/2014/main" id="{D01731FD-3B96-6783-B3D3-E224A086CB62}"/>
                </a:ext>
              </a:extLst>
            </p:cNvPr>
            <p:cNvSpPr txBox="1"/>
            <p:nvPr/>
          </p:nvSpPr>
          <p:spPr>
            <a:xfrm>
              <a:off x="755576" y="3462238"/>
              <a:ext cx="9577064" cy="338554"/>
            </a:xfrm>
            <a:prstGeom prst="rect">
              <a:avLst/>
            </a:prstGeom>
            <a:noFill/>
          </p:spPr>
          <p:txBody>
            <a:bodyPr wrap="square" rtlCol="0">
              <a:spAutoFit/>
            </a:bodyPr>
            <a:lstStyle/>
            <a:p>
              <a:r>
                <a:rPr lang="de-AT" sz="1600" dirty="0">
                  <a:effectLst/>
                  <a:latin typeface="+mn-lt"/>
                  <a:ea typeface="Arial Unicode MS"/>
                </a:rPr>
                <a:t>achte auf deine Sicherheit	sei beliebt	, bleibe beliebt	    sei perfekt</a:t>
              </a:r>
              <a:endParaRPr lang="de-AT" sz="1600" dirty="0">
                <a:latin typeface="+mn-lt"/>
              </a:endParaRPr>
            </a:p>
          </p:txBody>
        </p:sp>
        <p:grpSp>
          <p:nvGrpSpPr>
            <p:cNvPr id="60" name="Gruppieren 59">
              <a:extLst>
                <a:ext uri="{FF2B5EF4-FFF2-40B4-BE49-F238E27FC236}">
                  <a16:creationId xmlns:a16="http://schemas.microsoft.com/office/drawing/2014/main" id="{1FBF22EA-E1D6-E780-7210-BEC97C8194AE}"/>
                </a:ext>
              </a:extLst>
            </p:cNvPr>
            <p:cNvGrpSpPr/>
            <p:nvPr/>
          </p:nvGrpSpPr>
          <p:grpSpPr>
            <a:xfrm>
              <a:off x="107504" y="2706077"/>
              <a:ext cx="9378371" cy="3447900"/>
              <a:chOff x="107504" y="2706077"/>
              <a:chExt cx="9378371" cy="3447900"/>
            </a:xfrm>
          </p:grpSpPr>
          <p:sp>
            <p:nvSpPr>
              <p:cNvPr id="28" name="Textfeld 27">
                <a:extLst>
                  <a:ext uri="{FF2B5EF4-FFF2-40B4-BE49-F238E27FC236}">
                    <a16:creationId xmlns:a16="http://schemas.microsoft.com/office/drawing/2014/main" id="{4493EE7C-BFF9-0D96-E943-A65B749E5B3A}"/>
                  </a:ext>
                </a:extLst>
              </p:cNvPr>
              <p:cNvSpPr txBox="1"/>
              <p:nvPr/>
            </p:nvSpPr>
            <p:spPr>
              <a:xfrm>
                <a:off x="267461" y="5815423"/>
                <a:ext cx="8609078" cy="338554"/>
              </a:xfrm>
              <a:prstGeom prst="rect">
                <a:avLst/>
              </a:prstGeom>
              <a:noFill/>
            </p:spPr>
            <p:txBody>
              <a:bodyPr wrap="square" rtlCol="0">
                <a:spAutoFit/>
              </a:bodyPr>
              <a:lstStyle/>
              <a:p>
                <a:r>
                  <a:rPr lang="de-AT" sz="1600" b="1" dirty="0">
                    <a:effectLst/>
                    <a:latin typeface="+mn-lt"/>
                    <a:ea typeface="Arial Unicode MS"/>
                    <a:cs typeface="Calibri" panose="020F0502020204030204" pitchFamily="34" charset="0"/>
                  </a:rPr>
                  <a:t>Verhalten</a:t>
                </a:r>
                <a:r>
                  <a:rPr lang="de-AT" sz="1600" dirty="0">
                    <a:effectLst/>
                    <a:latin typeface="+mn-lt"/>
                    <a:ea typeface="Arial Unicode MS"/>
                    <a:cs typeface="Calibri" panose="020F0502020204030204" pitchFamily="34" charset="0"/>
                  </a:rPr>
                  <a:t>      blickt ängstlich nach oben, wenn er wo durchgeht       kontrolliert im Beruf</a:t>
                </a:r>
                <a:endParaRPr lang="de-AT" sz="1600" dirty="0">
                  <a:effectLst/>
                  <a:latin typeface="+mn-lt"/>
                  <a:ea typeface="Calibri" panose="020F0502020204030204" pitchFamily="34" charset="0"/>
                  <a:cs typeface="Times New Roman" panose="02020603050405020304" pitchFamily="18" charset="0"/>
                </a:endParaRPr>
              </a:p>
            </p:txBody>
          </p:sp>
          <p:sp>
            <p:nvSpPr>
              <p:cNvPr id="32" name="Textfeld 31">
                <a:extLst>
                  <a:ext uri="{FF2B5EF4-FFF2-40B4-BE49-F238E27FC236}">
                    <a16:creationId xmlns:a16="http://schemas.microsoft.com/office/drawing/2014/main" id="{CEFC072A-5FBB-2163-2921-AC40C1D41B83}"/>
                  </a:ext>
                </a:extLst>
              </p:cNvPr>
              <p:cNvSpPr txBox="1"/>
              <p:nvPr/>
            </p:nvSpPr>
            <p:spPr>
              <a:xfrm>
                <a:off x="3619955" y="4013665"/>
                <a:ext cx="5256584" cy="338554"/>
              </a:xfrm>
              <a:prstGeom prst="rect">
                <a:avLst/>
              </a:prstGeom>
              <a:noFill/>
            </p:spPr>
            <p:txBody>
              <a:bodyPr wrap="square" rtlCol="0">
                <a:spAutoFit/>
              </a:bodyPr>
              <a:lstStyle/>
              <a:p>
                <a:r>
                  <a:rPr lang="de-AT" sz="1600" dirty="0">
                    <a:effectLst/>
                    <a:latin typeface="+mn-lt"/>
                    <a:ea typeface="Arial Unicode MS"/>
                  </a:rPr>
                  <a:t>es ist schrecklich, wenn andere Fehler bemerken</a:t>
                </a:r>
                <a:endParaRPr lang="de-AT" sz="1600" dirty="0">
                  <a:latin typeface="+mn-lt"/>
                </a:endParaRPr>
              </a:p>
            </p:txBody>
          </p:sp>
          <p:sp>
            <p:nvSpPr>
              <p:cNvPr id="36" name="Textfeld 35">
                <a:extLst>
                  <a:ext uri="{FF2B5EF4-FFF2-40B4-BE49-F238E27FC236}">
                    <a16:creationId xmlns:a16="http://schemas.microsoft.com/office/drawing/2014/main" id="{5DA1CC3E-78B6-6A00-FBED-15FACBFD8937}"/>
                  </a:ext>
                </a:extLst>
              </p:cNvPr>
              <p:cNvSpPr txBox="1"/>
              <p:nvPr/>
            </p:nvSpPr>
            <p:spPr>
              <a:xfrm>
                <a:off x="107504" y="2706077"/>
                <a:ext cx="9378371" cy="334772"/>
              </a:xfrm>
              <a:prstGeom prst="rect">
                <a:avLst/>
              </a:prstGeom>
              <a:noFill/>
            </p:spPr>
            <p:txBody>
              <a:bodyPr wrap="square">
                <a:spAutoFit/>
              </a:bodyPr>
              <a:lstStyle/>
              <a:p>
                <a:pPr fontAlgn="base" hangingPunct="0">
                  <a:lnSpc>
                    <a:spcPct val="106000"/>
                  </a:lnSpc>
                  <a:spcAft>
                    <a:spcPts val="800"/>
                  </a:spcAft>
                </a:pPr>
                <a:r>
                  <a:rPr lang="de-AT" sz="1600" b="1" dirty="0">
                    <a:latin typeface="+mn-lt"/>
                    <a:ea typeface="Arial Unicode MS"/>
                    <a:cs typeface="Calibri" panose="020F0502020204030204" pitchFamily="34" charset="0"/>
                  </a:rPr>
                  <a:t>Bedürfnis	</a:t>
                </a:r>
                <a:r>
                  <a:rPr lang="de-AT" sz="1600" b="1" dirty="0">
                    <a:effectLst/>
                    <a:latin typeface="+mn-lt"/>
                    <a:ea typeface="Arial Unicode MS"/>
                    <a:cs typeface="Calibri" panose="020F0502020204030204" pitchFamily="34" charset="0"/>
                  </a:rPr>
                  <a:t>Orientierung/Kontrolle</a:t>
                </a:r>
                <a:r>
                  <a:rPr lang="de-AT" sz="1600" b="1" dirty="0">
                    <a:latin typeface="+mn-lt"/>
                    <a:ea typeface="Arial Unicode MS"/>
                    <a:cs typeface="Calibri" panose="020F0502020204030204" pitchFamily="34" charset="0"/>
                  </a:rPr>
                  <a:t>    </a:t>
                </a:r>
                <a:r>
                  <a:rPr lang="de-AT" sz="1600" b="1" dirty="0">
                    <a:effectLst/>
                    <a:latin typeface="+mn-lt"/>
                    <a:ea typeface="Arial Unicode MS"/>
                    <a:cs typeface="Calibri" panose="020F0502020204030204" pitchFamily="34" charset="0"/>
                  </a:rPr>
                  <a:t>Bindung    Selbstwerterhöhung    Lust/Unlust</a:t>
                </a:r>
                <a:endParaRPr lang="de-AT" sz="1600" dirty="0">
                  <a:effectLst/>
                  <a:latin typeface="+mn-lt"/>
                  <a:ea typeface="Calibri" panose="020F0502020204030204" pitchFamily="34" charset="0"/>
                  <a:cs typeface="Times New Roman" panose="02020603050405020304" pitchFamily="18" charset="0"/>
                </a:endParaRPr>
              </a:p>
            </p:txBody>
          </p:sp>
          <p:cxnSp>
            <p:nvCxnSpPr>
              <p:cNvPr id="39" name="Gerade Verbindung mit Pfeil 38">
                <a:extLst>
                  <a:ext uri="{FF2B5EF4-FFF2-40B4-BE49-F238E27FC236}">
                    <a16:creationId xmlns:a16="http://schemas.microsoft.com/office/drawing/2014/main" id="{1A8CC552-123A-23FC-6775-31EADE5D8D6F}"/>
                  </a:ext>
                </a:extLst>
              </p:cNvPr>
              <p:cNvCxnSpPr/>
              <p:nvPr/>
            </p:nvCxnSpPr>
            <p:spPr>
              <a:xfrm flipV="1">
                <a:off x="2627784" y="5607417"/>
                <a:ext cx="0" cy="2401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D253BF67-7E82-EFC3-DAF5-485DE1E0D0B5}"/>
                  </a:ext>
                </a:extLst>
              </p:cNvPr>
              <p:cNvCxnSpPr/>
              <p:nvPr/>
            </p:nvCxnSpPr>
            <p:spPr>
              <a:xfrm flipV="1">
                <a:off x="7164288" y="5636940"/>
                <a:ext cx="0" cy="2401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40">
                <a:extLst>
                  <a:ext uri="{FF2B5EF4-FFF2-40B4-BE49-F238E27FC236}">
                    <a16:creationId xmlns:a16="http://schemas.microsoft.com/office/drawing/2014/main" id="{6844B8D7-C247-6B07-9255-92912B96B32C}"/>
                  </a:ext>
                </a:extLst>
              </p:cNvPr>
              <p:cNvCxnSpPr>
                <a:cxnSpLocks/>
              </p:cNvCxnSpPr>
              <p:nvPr/>
            </p:nvCxnSpPr>
            <p:spPr>
              <a:xfrm flipV="1">
                <a:off x="2627784" y="4941168"/>
                <a:ext cx="0" cy="3938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a:extLst>
                  <a:ext uri="{FF2B5EF4-FFF2-40B4-BE49-F238E27FC236}">
                    <a16:creationId xmlns:a16="http://schemas.microsoft.com/office/drawing/2014/main" id="{1EA2E955-D073-ED3F-FCFC-59443AFA266C}"/>
                  </a:ext>
                </a:extLst>
              </p:cNvPr>
              <p:cNvCxnSpPr>
                <a:cxnSpLocks/>
              </p:cNvCxnSpPr>
              <p:nvPr/>
            </p:nvCxnSpPr>
            <p:spPr>
              <a:xfrm flipV="1">
                <a:off x="2627784" y="3800792"/>
                <a:ext cx="0" cy="7552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a:extLst>
                  <a:ext uri="{FF2B5EF4-FFF2-40B4-BE49-F238E27FC236}">
                    <a16:creationId xmlns:a16="http://schemas.microsoft.com/office/drawing/2014/main" id="{FED4CD42-EC0E-07EC-84A2-21DD3F19D23F}"/>
                  </a:ext>
                </a:extLst>
              </p:cNvPr>
              <p:cNvCxnSpPr>
                <a:cxnSpLocks/>
              </p:cNvCxnSpPr>
              <p:nvPr/>
            </p:nvCxnSpPr>
            <p:spPr>
              <a:xfrm flipV="1">
                <a:off x="2627784" y="3040849"/>
                <a:ext cx="0" cy="388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46">
                <a:extLst>
                  <a:ext uri="{FF2B5EF4-FFF2-40B4-BE49-F238E27FC236}">
                    <a16:creationId xmlns:a16="http://schemas.microsoft.com/office/drawing/2014/main" id="{C218973A-217A-A098-F0E1-6C65F28D7555}"/>
                  </a:ext>
                </a:extLst>
              </p:cNvPr>
              <p:cNvCxnSpPr>
                <a:cxnSpLocks/>
              </p:cNvCxnSpPr>
              <p:nvPr/>
            </p:nvCxnSpPr>
            <p:spPr>
              <a:xfrm flipV="1">
                <a:off x="7164288" y="4941168"/>
                <a:ext cx="0" cy="3938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Gerade Verbindung mit Pfeil 48">
                <a:extLst>
                  <a:ext uri="{FF2B5EF4-FFF2-40B4-BE49-F238E27FC236}">
                    <a16:creationId xmlns:a16="http://schemas.microsoft.com/office/drawing/2014/main" id="{D5D5DF47-E024-52A4-18D3-26456080BF5C}"/>
                  </a:ext>
                </a:extLst>
              </p:cNvPr>
              <p:cNvCxnSpPr/>
              <p:nvPr/>
            </p:nvCxnSpPr>
            <p:spPr>
              <a:xfrm flipV="1">
                <a:off x="7164288" y="3800792"/>
                <a:ext cx="0" cy="2401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Gerade Verbindung mit Pfeil 49">
                <a:extLst>
                  <a:ext uri="{FF2B5EF4-FFF2-40B4-BE49-F238E27FC236}">
                    <a16:creationId xmlns:a16="http://schemas.microsoft.com/office/drawing/2014/main" id="{4E1EBD28-A0BF-7BC6-630D-69FD19AB30DD}"/>
                  </a:ext>
                </a:extLst>
              </p:cNvPr>
              <p:cNvCxnSpPr/>
              <p:nvPr/>
            </p:nvCxnSpPr>
            <p:spPr>
              <a:xfrm flipV="1">
                <a:off x="7156884" y="4315903"/>
                <a:ext cx="0" cy="2401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rade Verbindung mit Pfeil 50">
                <a:extLst>
                  <a:ext uri="{FF2B5EF4-FFF2-40B4-BE49-F238E27FC236}">
                    <a16:creationId xmlns:a16="http://schemas.microsoft.com/office/drawing/2014/main" id="{E0BC7E6C-3190-83BD-39E4-FC4B09BAD1DA}"/>
                  </a:ext>
                </a:extLst>
              </p:cNvPr>
              <p:cNvCxnSpPr>
                <a:cxnSpLocks/>
              </p:cNvCxnSpPr>
              <p:nvPr/>
            </p:nvCxnSpPr>
            <p:spPr>
              <a:xfrm flipH="1" flipV="1">
                <a:off x="5834202" y="3748099"/>
                <a:ext cx="556001" cy="2333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Gerade Verbindung mit Pfeil 52">
                <a:extLst>
                  <a:ext uri="{FF2B5EF4-FFF2-40B4-BE49-F238E27FC236}">
                    <a16:creationId xmlns:a16="http://schemas.microsoft.com/office/drawing/2014/main" id="{27B5EC1A-1FF2-866F-3469-C18DE0022E7C}"/>
                  </a:ext>
                </a:extLst>
              </p:cNvPr>
              <p:cNvCxnSpPr>
                <a:cxnSpLocks/>
              </p:cNvCxnSpPr>
              <p:nvPr/>
            </p:nvCxnSpPr>
            <p:spPr>
              <a:xfrm flipV="1">
                <a:off x="4906388" y="3140968"/>
                <a:ext cx="0" cy="3212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Gerade Verbindung mit Pfeil 56">
                <a:extLst>
                  <a:ext uri="{FF2B5EF4-FFF2-40B4-BE49-F238E27FC236}">
                    <a16:creationId xmlns:a16="http://schemas.microsoft.com/office/drawing/2014/main" id="{A5742F36-43D7-5B31-9501-057AE552AA7F}"/>
                  </a:ext>
                </a:extLst>
              </p:cNvPr>
              <p:cNvCxnSpPr>
                <a:cxnSpLocks/>
              </p:cNvCxnSpPr>
              <p:nvPr/>
            </p:nvCxnSpPr>
            <p:spPr>
              <a:xfrm flipV="1">
                <a:off x="7186471" y="3071856"/>
                <a:ext cx="0" cy="3263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Gerade Verbindung mit Pfeil 58">
                <a:extLst>
                  <a:ext uri="{FF2B5EF4-FFF2-40B4-BE49-F238E27FC236}">
                    <a16:creationId xmlns:a16="http://schemas.microsoft.com/office/drawing/2014/main" id="{A8E2EF5C-EA7D-A91E-2EEB-D02A7066852C}"/>
                  </a:ext>
                </a:extLst>
              </p:cNvPr>
              <p:cNvCxnSpPr>
                <a:cxnSpLocks/>
              </p:cNvCxnSpPr>
              <p:nvPr/>
            </p:nvCxnSpPr>
            <p:spPr>
              <a:xfrm flipH="1" flipV="1">
                <a:off x="3401870" y="3777334"/>
                <a:ext cx="556001" cy="2333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cxnSp>
        <p:nvCxnSpPr>
          <p:cNvPr id="3" name="Gerade Verbindung mit Pfeil 2">
            <a:extLst>
              <a:ext uri="{FF2B5EF4-FFF2-40B4-BE49-F238E27FC236}">
                <a16:creationId xmlns:a16="http://schemas.microsoft.com/office/drawing/2014/main" id="{7CD7CC89-FF54-0D20-1014-B3EFE411D929}"/>
              </a:ext>
            </a:extLst>
          </p:cNvPr>
          <p:cNvCxnSpPr>
            <a:cxnSpLocks/>
          </p:cNvCxnSpPr>
          <p:nvPr/>
        </p:nvCxnSpPr>
        <p:spPr>
          <a:xfrm flipV="1">
            <a:off x="8252211" y="2613248"/>
            <a:ext cx="360040" cy="1415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D3883B1E-881F-0C35-1F6A-298AF9E9EA31}"/>
              </a:ext>
            </a:extLst>
          </p:cNvPr>
          <p:cNvSpPr txBox="1"/>
          <p:nvPr/>
        </p:nvSpPr>
        <p:spPr>
          <a:xfrm>
            <a:off x="314944" y="6021578"/>
            <a:ext cx="8609078" cy="246221"/>
          </a:xfrm>
          <a:prstGeom prst="rect">
            <a:avLst/>
          </a:prstGeom>
          <a:noFill/>
        </p:spPr>
        <p:txBody>
          <a:bodyPr wrap="square">
            <a:spAutoFit/>
          </a:bodyPr>
          <a:lstStyle/>
          <a:p>
            <a:pPr algn="ctr"/>
            <a:r>
              <a:rPr lang="de-AT" sz="1000" dirty="0"/>
              <a:t>Müller, I. et al. (2022). Diagnostik. In Gatterer, G. (Hrsg.). </a:t>
            </a:r>
            <a:r>
              <a:rPr lang="de-AT" sz="1000" u="sng" dirty="0"/>
              <a:t>Praxis Verhaltenstherapie. Methoden und Anwendungsbeispiele</a:t>
            </a:r>
            <a:r>
              <a:rPr lang="de-AT" sz="1000" dirty="0"/>
              <a:t>,  Springer: Berlin.</a:t>
            </a:r>
          </a:p>
        </p:txBody>
      </p:sp>
    </p:spTree>
    <p:extLst>
      <p:ext uri="{BB962C8B-B14F-4D97-AF65-F5344CB8AC3E}">
        <p14:creationId xmlns:p14="http://schemas.microsoft.com/office/powerpoint/2010/main" val="3981374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F5ACB049-7C79-261A-5B47-ED7569F51851}"/>
              </a:ext>
            </a:extLst>
          </p:cNvPr>
          <p:cNvSpPr>
            <a:spLocks noGrp="1"/>
          </p:cNvSpPr>
          <p:nvPr>
            <p:ph type="dt" sz="half" idx="10"/>
          </p:nvPr>
        </p:nvSpPr>
        <p:spPr/>
        <p:txBody>
          <a:bodyPr/>
          <a:lstStyle/>
          <a:p>
            <a:pPr>
              <a:defRPr/>
            </a:pPr>
            <a:r>
              <a:rPr lang="de-AT"/>
              <a:t>Birgit Harb</a:t>
            </a:r>
          </a:p>
        </p:txBody>
      </p:sp>
      <p:sp>
        <p:nvSpPr>
          <p:cNvPr id="5" name="Fußzeilenplatzhalter 4">
            <a:extLst>
              <a:ext uri="{FF2B5EF4-FFF2-40B4-BE49-F238E27FC236}">
                <a16:creationId xmlns:a16="http://schemas.microsoft.com/office/drawing/2014/main" id="{78822D10-FFB5-2F7E-F7CC-ACEB257EAF01}"/>
              </a:ext>
            </a:extLst>
          </p:cNvPr>
          <p:cNvSpPr>
            <a:spLocks noGrp="1"/>
          </p:cNvSpPr>
          <p:nvPr>
            <p:ph type="ftr" sz="quarter" idx="11"/>
          </p:nvPr>
        </p:nvSpPr>
        <p:spPr/>
        <p:txBody>
          <a:bodyPr/>
          <a:lstStyle/>
          <a:p>
            <a:pPr>
              <a:defRPr/>
            </a:pPr>
            <a:r>
              <a:rPr lang="de-AT"/>
              <a:t>AVM</a:t>
            </a:r>
            <a:endParaRPr lang="de-AT" dirty="0"/>
          </a:p>
        </p:txBody>
      </p:sp>
      <p:sp>
        <p:nvSpPr>
          <p:cNvPr id="6" name="Foliennummernplatzhalter 5">
            <a:extLst>
              <a:ext uri="{FF2B5EF4-FFF2-40B4-BE49-F238E27FC236}">
                <a16:creationId xmlns:a16="http://schemas.microsoft.com/office/drawing/2014/main" id="{0BDC095B-EBDD-B4A6-3F1C-318EA3541EC2}"/>
              </a:ext>
            </a:extLst>
          </p:cNvPr>
          <p:cNvSpPr>
            <a:spLocks noGrp="1"/>
          </p:cNvSpPr>
          <p:nvPr>
            <p:ph type="sldNum" sz="quarter" idx="12"/>
          </p:nvPr>
        </p:nvSpPr>
        <p:spPr/>
        <p:txBody>
          <a:bodyPr/>
          <a:lstStyle/>
          <a:p>
            <a:pPr>
              <a:defRPr/>
            </a:pPr>
            <a:fld id="{B12238C4-7BC6-45A6-845A-0D12BF12CF8B}" type="slidenum">
              <a:rPr lang="de-AT" smtClean="0"/>
              <a:pPr>
                <a:defRPr/>
              </a:pPr>
              <a:t>5</a:t>
            </a:fld>
            <a:endParaRPr lang="de-AT" dirty="0"/>
          </a:p>
        </p:txBody>
      </p:sp>
      <p:cxnSp>
        <p:nvCxnSpPr>
          <p:cNvPr id="12" name="Gerade Verbindung mit Pfeil 11">
            <a:extLst>
              <a:ext uri="{FF2B5EF4-FFF2-40B4-BE49-F238E27FC236}">
                <a16:creationId xmlns:a16="http://schemas.microsoft.com/office/drawing/2014/main" id="{3EB90113-2B46-3B38-425C-2DE2E5B7BDC0}"/>
              </a:ext>
            </a:extLst>
          </p:cNvPr>
          <p:cNvCxnSpPr/>
          <p:nvPr/>
        </p:nvCxnSpPr>
        <p:spPr>
          <a:xfrm>
            <a:off x="683568" y="1772816"/>
            <a:ext cx="0" cy="3551583"/>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EBC0119F-AA46-FE64-1B24-2DAE5D34AF9A}"/>
              </a:ext>
            </a:extLst>
          </p:cNvPr>
          <p:cNvSpPr txBox="1"/>
          <p:nvPr/>
        </p:nvSpPr>
        <p:spPr>
          <a:xfrm>
            <a:off x="109253" y="1290706"/>
            <a:ext cx="1556841" cy="1200329"/>
          </a:xfrm>
          <a:prstGeom prst="rect">
            <a:avLst/>
          </a:prstGeom>
          <a:noFill/>
        </p:spPr>
        <p:txBody>
          <a:bodyPr wrap="square" rtlCol="0">
            <a:spAutoFit/>
          </a:bodyPr>
          <a:lstStyle/>
          <a:p>
            <a:r>
              <a:rPr lang="de-AT" u="sng" dirty="0"/>
              <a:t>Bedürfnisse</a:t>
            </a:r>
            <a:r>
              <a:rPr lang="de-AT" dirty="0"/>
              <a:t> </a:t>
            </a:r>
          </a:p>
          <a:p>
            <a:endParaRPr lang="de-DE" dirty="0"/>
          </a:p>
          <a:p>
            <a:r>
              <a:rPr lang="de-DE" dirty="0"/>
              <a:t> </a:t>
            </a:r>
          </a:p>
          <a:p>
            <a:r>
              <a:rPr lang="de-AT" dirty="0"/>
              <a:t> </a:t>
            </a:r>
          </a:p>
        </p:txBody>
      </p:sp>
      <p:sp>
        <p:nvSpPr>
          <p:cNvPr id="15" name="Textfeld 14">
            <a:extLst>
              <a:ext uri="{FF2B5EF4-FFF2-40B4-BE49-F238E27FC236}">
                <a16:creationId xmlns:a16="http://schemas.microsoft.com/office/drawing/2014/main" id="{19656574-076F-A288-C61E-5CA67AD6D9B4}"/>
              </a:ext>
            </a:extLst>
          </p:cNvPr>
          <p:cNvSpPr txBox="1"/>
          <p:nvPr/>
        </p:nvSpPr>
        <p:spPr>
          <a:xfrm>
            <a:off x="284097" y="75982"/>
            <a:ext cx="3423807" cy="584775"/>
          </a:xfrm>
          <a:prstGeom prst="rect">
            <a:avLst/>
          </a:prstGeom>
          <a:noFill/>
        </p:spPr>
        <p:txBody>
          <a:bodyPr wrap="square" rtlCol="0">
            <a:spAutoFit/>
          </a:bodyPr>
          <a:lstStyle/>
          <a:p>
            <a:r>
              <a:rPr lang="de-AT" sz="3200" dirty="0"/>
              <a:t>Plananalyse</a:t>
            </a:r>
          </a:p>
        </p:txBody>
      </p:sp>
      <p:sp>
        <p:nvSpPr>
          <p:cNvPr id="17" name="Textfeld 16">
            <a:extLst>
              <a:ext uri="{FF2B5EF4-FFF2-40B4-BE49-F238E27FC236}">
                <a16:creationId xmlns:a16="http://schemas.microsoft.com/office/drawing/2014/main" id="{664CAA7C-2084-039B-F94F-C7102C5EB3D6}"/>
              </a:ext>
            </a:extLst>
          </p:cNvPr>
          <p:cNvSpPr txBox="1"/>
          <p:nvPr/>
        </p:nvSpPr>
        <p:spPr>
          <a:xfrm>
            <a:off x="1338792" y="4894817"/>
            <a:ext cx="3942105" cy="646331"/>
          </a:xfrm>
          <a:prstGeom prst="rect">
            <a:avLst/>
          </a:prstGeom>
          <a:noFill/>
        </p:spPr>
        <p:txBody>
          <a:bodyPr wrap="none" rtlCol="0">
            <a:spAutoFit/>
          </a:bodyPr>
          <a:lstStyle/>
          <a:p>
            <a:r>
              <a:rPr lang="de-AT" dirty="0"/>
              <a:t>Mittel: 	dazugehörige Mittel</a:t>
            </a:r>
          </a:p>
          <a:p>
            <a:r>
              <a:rPr lang="de-AT" dirty="0"/>
              <a:t>	Strategie zur Zielerreichung</a:t>
            </a:r>
          </a:p>
        </p:txBody>
      </p:sp>
      <p:cxnSp>
        <p:nvCxnSpPr>
          <p:cNvPr id="18" name="Gerade Verbindung mit Pfeil 17">
            <a:extLst>
              <a:ext uri="{FF2B5EF4-FFF2-40B4-BE49-F238E27FC236}">
                <a16:creationId xmlns:a16="http://schemas.microsoft.com/office/drawing/2014/main" id="{60F4EF26-A548-4197-F120-44B8A69510A0}"/>
              </a:ext>
            </a:extLst>
          </p:cNvPr>
          <p:cNvCxnSpPr/>
          <p:nvPr/>
        </p:nvCxnSpPr>
        <p:spPr>
          <a:xfrm flipV="1">
            <a:off x="1763688" y="2527301"/>
            <a:ext cx="0" cy="2332382"/>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extfeld 18">
            <a:extLst>
              <a:ext uri="{FF2B5EF4-FFF2-40B4-BE49-F238E27FC236}">
                <a16:creationId xmlns:a16="http://schemas.microsoft.com/office/drawing/2014/main" id="{A2AC1857-3696-2E82-871E-E304147CA59E}"/>
              </a:ext>
            </a:extLst>
          </p:cNvPr>
          <p:cNvSpPr txBox="1"/>
          <p:nvPr/>
        </p:nvSpPr>
        <p:spPr>
          <a:xfrm>
            <a:off x="1514589" y="2131749"/>
            <a:ext cx="3418592" cy="923330"/>
          </a:xfrm>
          <a:prstGeom prst="rect">
            <a:avLst/>
          </a:prstGeom>
          <a:noFill/>
        </p:spPr>
        <p:txBody>
          <a:bodyPr wrap="square" rtlCol="0">
            <a:spAutoFit/>
          </a:bodyPr>
          <a:lstStyle/>
          <a:p>
            <a:r>
              <a:rPr lang="de-AT" dirty="0"/>
              <a:t>Ziel: 	das durch bestimmte 	Handlungsweise 	erreicht werden soll</a:t>
            </a:r>
          </a:p>
        </p:txBody>
      </p:sp>
      <p:sp>
        <p:nvSpPr>
          <p:cNvPr id="20" name="Textfeld 19">
            <a:extLst>
              <a:ext uri="{FF2B5EF4-FFF2-40B4-BE49-F238E27FC236}">
                <a16:creationId xmlns:a16="http://schemas.microsoft.com/office/drawing/2014/main" id="{504B94EE-F03F-F999-6527-8C1720E0EDE2}"/>
              </a:ext>
            </a:extLst>
          </p:cNvPr>
          <p:cNvSpPr txBox="1"/>
          <p:nvPr/>
        </p:nvSpPr>
        <p:spPr>
          <a:xfrm>
            <a:off x="1001179" y="2740614"/>
            <a:ext cx="513410" cy="1736053"/>
          </a:xfrm>
          <a:prstGeom prst="rect">
            <a:avLst/>
          </a:prstGeom>
          <a:noFill/>
          <a:ln>
            <a:solidFill>
              <a:schemeClr val="accent1"/>
            </a:solidFill>
          </a:ln>
        </p:spPr>
        <p:txBody>
          <a:bodyPr vert="wordArtVert" wrap="none" rtlCol="0">
            <a:spAutoFit/>
          </a:bodyPr>
          <a:lstStyle/>
          <a:p>
            <a:r>
              <a:rPr lang="de-AT" dirty="0"/>
              <a:t>PLÄNE</a:t>
            </a:r>
          </a:p>
        </p:txBody>
      </p:sp>
      <p:sp>
        <p:nvSpPr>
          <p:cNvPr id="21" name="Textfeld 20">
            <a:extLst>
              <a:ext uri="{FF2B5EF4-FFF2-40B4-BE49-F238E27FC236}">
                <a16:creationId xmlns:a16="http://schemas.microsoft.com/office/drawing/2014/main" id="{8E674ECA-C24F-3A1F-7BB3-506BC88B434B}"/>
              </a:ext>
            </a:extLst>
          </p:cNvPr>
          <p:cNvSpPr txBox="1"/>
          <p:nvPr/>
        </p:nvSpPr>
        <p:spPr>
          <a:xfrm>
            <a:off x="1924429" y="2751933"/>
            <a:ext cx="351828" cy="1735283"/>
          </a:xfrm>
          <a:prstGeom prst="rect">
            <a:avLst/>
          </a:prstGeom>
          <a:noFill/>
          <a:ln>
            <a:solidFill>
              <a:schemeClr val="accent1"/>
            </a:solidFill>
          </a:ln>
        </p:spPr>
        <p:txBody>
          <a:bodyPr vert="wordArtVert" wrap="square" rtlCol="0">
            <a:spAutoFit/>
          </a:bodyPr>
          <a:lstStyle/>
          <a:p>
            <a:r>
              <a:rPr lang="de-AT" sz="1000" dirty="0"/>
              <a:t>IMPERATIV</a:t>
            </a:r>
          </a:p>
        </p:txBody>
      </p:sp>
      <p:sp>
        <p:nvSpPr>
          <p:cNvPr id="22" name="Textfeld 21">
            <a:extLst>
              <a:ext uri="{FF2B5EF4-FFF2-40B4-BE49-F238E27FC236}">
                <a16:creationId xmlns:a16="http://schemas.microsoft.com/office/drawing/2014/main" id="{62270D0C-1CC2-F51A-FC3B-37A67A1457EF}"/>
              </a:ext>
            </a:extLst>
          </p:cNvPr>
          <p:cNvSpPr txBox="1"/>
          <p:nvPr/>
        </p:nvSpPr>
        <p:spPr>
          <a:xfrm>
            <a:off x="2618551" y="3304208"/>
            <a:ext cx="986167" cy="923330"/>
          </a:xfrm>
          <a:prstGeom prst="rect">
            <a:avLst/>
          </a:prstGeom>
          <a:noFill/>
        </p:spPr>
        <p:txBody>
          <a:bodyPr wrap="none" rtlCol="0">
            <a:spAutoFit/>
          </a:bodyPr>
          <a:lstStyle/>
          <a:p>
            <a:r>
              <a:rPr lang="de-AT" dirty="0"/>
              <a:t>Warum?</a:t>
            </a:r>
          </a:p>
          <a:p>
            <a:r>
              <a:rPr lang="de-AT" dirty="0"/>
              <a:t>Wozu?</a:t>
            </a:r>
          </a:p>
          <a:p>
            <a:r>
              <a:rPr lang="de-AT" dirty="0"/>
              <a:t>Wie?</a:t>
            </a:r>
          </a:p>
        </p:txBody>
      </p:sp>
      <p:sp>
        <p:nvSpPr>
          <p:cNvPr id="25" name="Textfeld 24">
            <a:extLst>
              <a:ext uri="{FF2B5EF4-FFF2-40B4-BE49-F238E27FC236}">
                <a16:creationId xmlns:a16="http://schemas.microsoft.com/office/drawing/2014/main" id="{0E090FC5-B4DC-F2C0-3560-FB0F8AFF81D5}"/>
              </a:ext>
            </a:extLst>
          </p:cNvPr>
          <p:cNvSpPr txBox="1"/>
          <p:nvPr/>
        </p:nvSpPr>
        <p:spPr>
          <a:xfrm>
            <a:off x="340360" y="5506841"/>
            <a:ext cx="938170" cy="1200329"/>
          </a:xfrm>
          <a:prstGeom prst="rect">
            <a:avLst/>
          </a:prstGeom>
          <a:noFill/>
        </p:spPr>
        <p:txBody>
          <a:bodyPr wrap="square" rtlCol="0">
            <a:spAutoFit/>
          </a:bodyPr>
          <a:lstStyle/>
          <a:p>
            <a:r>
              <a:rPr lang="de-AT" u="sng" dirty="0"/>
              <a:t>V-i-S</a:t>
            </a:r>
            <a:r>
              <a:rPr lang="de-AT" dirty="0"/>
              <a:t> </a:t>
            </a:r>
          </a:p>
          <a:p>
            <a:endParaRPr lang="de-DE" dirty="0"/>
          </a:p>
          <a:p>
            <a:r>
              <a:rPr lang="de-DE" dirty="0"/>
              <a:t> </a:t>
            </a:r>
          </a:p>
          <a:p>
            <a:r>
              <a:rPr lang="de-AT" dirty="0"/>
              <a:t> </a:t>
            </a:r>
          </a:p>
        </p:txBody>
      </p:sp>
      <p:sp>
        <p:nvSpPr>
          <p:cNvPr id="26" name="Ellipse 25">
            <a:extLst>
              <a:ext uri="{FF2B5EF4-FFF2-40B4-BE49-F238E27FC236}">
                <a16:creationId xmlns:a16="http://schemas.microsoft.com/office/drawing/2014/main" id="{157F2D36-4A72-ADDB-5A35-94FDEC1F3311}"/>
              </a:ext>
            </a:extLst>
          </p:cNvPr>
          <p:cNvSpPr/>
          <p:nvPr/>
        </p:nvSpPr>
        <p:spPr>
          <a:xfrm>
            <a:off x="345637" y="5364987"/>
            <a:ext cx="675861" cy="6663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7" name="Rechteck: abgerundete Ecken 26">
            <a:extLst>
              <a:ext uri="{FF2B5EF4-FFF2-40B4-BE49-F238E27FC236}">
                <a16:creationId xmlns:a16="http://schemas.microsoft.com/office/drawing/2014/main" id="{548FFB54-94EC-593A-C53D-B9CFC0869768}"/>
              </a:ext>
            </a:extLst>
          </p:cNvPr>
          <p:cNvSpPr/>
          <p:nvPr/>
        </p:nvSpPr>
        <p:spPr>
          <a:xfrm>
            <a:off x="129301" y="1290706"/>
            <a:ext cx="1385288" cy="4415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2" name="Grafik 1">
            <a:extLst>
              <a:ext uri="{FF2B5EF4-FFF2-40B4-BE49-F238E27FC236}">
                <a16:creationId xmlns:a16="http://schemas.microsoft.com/office/drawing/2014/main" id="{E919EBFF-E581-6680-9325-2FD7450880DA}"/>
              </a:ext>
            </a:extLst>
          </p:cNvPr>
          <p:cNvPicPr>
            <a:picLocks noChangeAspect="1"/>
          </p:cNvPicPr>
          <p:nvPr/>
        </p:nvPicPr>
        <p:blipFill>
          <a:blip r:embed="rId3"/>
          <a:stretch>
            <a:fillRect/>
          </a:stretch>
        </p:blipFill>
        <p:spPr>
          <a:xfrm>
            <a:off x="4988004" y="908720"/>
            <a:ext cx="4169014" cy="5256584"/>
          </a:xfrm>
          <a:prstGeom prst="rect">
            <a:avLst/>
          </a:prstGeom>
        </p:spPr>
      </p:pic>
    </p:spTree>
    <p:extLst>
      <p:ext uri="{BB962C8B-B14F-4D97-AF65-F5344CB8AC3E}">
        <p14:creationId xmlns:p14="http://schemas.microsoft.com/office/powerpoint/2010/main" val="2569210402"/>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Design">
      <a:majorFont>
        <a:latin typeface=""/>
        <a:ea typeface=""/>
        <a:cs typeface=""/>
      </a:majorFont>
      <a:minorFont>
        <a:latin typeface=""/>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867</Words>
  <Application>Microsoft Office PowerPoint</Application>
  <PresentationFormat>Bildschirmpräsentation (4:3)</PresentationFormat>
  <Paragraphs>117</Paragraphs>
  <Slides>5</Slides>
  <Notes>3</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Arial</vt:lpstr>
      <vt:lpstr>Calibri</vt:lpstr>
      <vt:lpstr>Larissa-Design</vt:lpstr>
      <vt:lpstr>PowerPoint-Präsentation</vt:lpstr>
      <vt:lpstr>Frage nach der Funktion für übergeordnete Ziele und Bedürfnisse des Ind., welcher Zweck (Grundbedürfnis) wird erfüllt?</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alfred eckertsberger</dc:creator>
  <cp:lastModifiedBy>Birgit Harb</cp:lastModifiedBy>
  <cp:revision>79</cp:revision>
  <cp:lastPrinted>2023-05-02T16:52:35Z</cp:lastPrinted>
  <dcterms:created xsi:type="dcterms:W3CDTF">2020-09-01T16:18:36Z</dcterms:created>
  <dcterms:modified xsi:type="dcterms:W3CDTF">2023-05-21T15:06:05Z</dcterms:modified>
</cp:coreProperties>
</file>